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31" r:id="rId2"/>
    <p:sldMasterId id="2147483844" r:id="rId3"/>
    <p:sldMasterId id="2147483857" r:id="rId4"/>
  </p:sldMasterIdLst>
  <p:notesMasterIdLst>
    <p:notesMasterId r:id="rId52"/>
  </p:notesMasterIdLst>
  <p:sldIdLst>
    <p:sldId id="1029" r:id="rId5"/>
    <p:sldId id="1702" r:id="rId6"/>
    <p:sldId id="1676" r:id="rId7"/>
    <p:sldId id="1677" r:id="rId8"/>
    <p:sldId id="1680" r:id="rId9"/>
    <p:sldId id="1588" r:id="rId10"/>
    <p:sldId id="1407" r:id="rId11"/>
    <p:sldId id="1400" r:id="rId12"/>
    <p:sldId id="1348" r:id="rId13"/>
    <p:sldId id="1388" r:id="rId14"/>
    <p:sldId id="1408" r:id="rId15"/>
    <p:sldId id="1401" r:id="rId16"/>
    <p:sldId id="1565" r:id="rId17"/>
    <p:sldId id="1658" r:id="rId18"/>
    <p:sldId id="1659" r:id="rId19"/>
    <p:sldId id="1703" r:id="rId20"/>
    <p:sldId id="1681" r:id="rId21"/>
    <p:sldId id="1685" r:id="rId22"/>
    <p:sldId id="1686" r:id="rId23"/>
    <p:sldId id="1687" r:id="rId24"/>
    <p:sldId id="1688" r:id="rId25"/>
    <p:sldId id="1656" r:id="rId26"/>
    <p:sldId id="1682" r:id="rId27"/>
    <p:sldId id="1660" r:id="rId28"/>
    <p:sldId id="1705" r:id="rId29"/>
    <p:sldId id="1661" r:id="rId30"/>
    <p:sldId id="1669" r:id="rId31"/>
    <p:sldId id="1670" r:id="rId32"/>
    <p:sldId id="1672" r:id="rId33"/>
    <p:sldId id="1678" r:id="rId34"/>
    <p:sldId id="1673" r:id="rId35"/>
    <p:sldId id="1674" r:id="rId36"/>
    <p:sldId id="1675" r:id="rId37"/>
    <p:sldId id="1704" r:id="rId38"/>
    <p:sldId id="1683" r:id="rId39"/>
    <p:sldId id="1689" r:id="rId40"/>
    <p:sldId id="1690" r:id="rId41"/>
    <p:sldId id="1691" r:id="rId42"/>
    <p:sldId id="1692" r:id="rId43"/>
    <p:sldId id="1693" r:id="rId44"/>
    <p:sldId id="1694" r:id="rId45"/>
    <p:sldId id="1695" r:id="rId46"/>
    <p:sldId id="1696" r:id="rId47"/>
    <p:sldId id="1698" r:id="rId48"/>
    <p:sldId id="1657" r:id="rId49"/>
    <p:sldId id="1697" r:id="rId50"/>
    <p:sldId id="1700" r:id="rId51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 autoAdjust="0"/>
    <p:restoredTop sz="91271" autoAdjust="0"/>
  </p:normalViewPr>
  <p:slideViewPr>
    <p:cSldViewPr snapToGrid="0">
      <p:cViewPr varScale="1">
        <p:scale>
          <a:sx n="87" d="100"/>
          <a:sy n="87" d="100"/>
        </p:scale>
        <p:origin x="-72" y="-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83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99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31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686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93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6E9A2E-7A0A-4A34-AC77-B10A36AC2F63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38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39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7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3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7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55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25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31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98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3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87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997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95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75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9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1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58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8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4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92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603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78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11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542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26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98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20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6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07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22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7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669142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DA0D4-63A2-4452-BC32-4C29A07E6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1914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6E2BF-A3E1-4567-8879-FF70C3BA8F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1564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D4075-2BC9-4FF8-A295-E498C838494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401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ABF00-CAFC-4D1F-8A16-07F6798C270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5018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6567" y="228601"/>
            <a:ext cx="2819400" cy="6289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8367" y="228601"/>
            <a:ext cx="8255000" cy="6289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D60B9-BF3D-4BAA-A4A6-2144A211E4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3660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1"/>
            <a:ext cx="10289117" cy="860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AC91B-4824-48F8-B200-6291785FD1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7513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FF656F0-C791-4F8E-B30C-DCDFEF6A019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168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9465AE-6270-4C4E-8277-104EB319E39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32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099B5B-94C9-4173-A75D-A4BA70680A37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9336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31ED7A-1C81-4AE8-879A-A4EC07A00871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048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BA03E7-DD91-4473-865F-E347FAB04FD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8293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847889-73DE-4B81-AA94-2DB8195043A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6437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BC32CD-C999-452F-AB1F-89398CB4FC67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05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AAEEC6-5174-46D1-BAB8-BE1C6A12F87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2014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CCCCFD-BF48-4144-9A13-536591C208E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848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55957F-8809-42AC-8878-464BEEE01D19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2209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15888"/>
            <a:ext cx="3048000" cy="643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8940800" cy="643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185C9E-81D1-4539-A8B6-9127C009963E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3834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sz="2800" dirty="0" smtClean="0">
                <a:solidFill>
                  <a:schemeClr val="bg1"/>
                </a:solidFill>
                <a:effectLst/>
                <a:latin typeface="Arial Black" pitchFamily="34" charset="0"/>
                <a:ea typeface="ＭＳ Ｐゴシック" pitchFamily="34" charset="-128"/>
                <a:cs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593538-32FF-4094-9B5B-82E1D0FD146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3485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54E0DB-0503-4C01-B7D2-428CB9CB9C3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538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D93A4D-DCF8-49E9-B2E4-0C6FFFDE9AC7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03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5778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80489E-2D53-456E-8A90-54E22F7B9DF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41399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3F9A65-6094-4E43-94EB-F48CF592B0A9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3675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D45667-B13B-42D2-BB76-CAD1EE063AA6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6640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DAFAA3-6BC8-4A7A-A2EE-C9071A5775CB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901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C8938B-90E3-4A5C-ADE0-486F2A190199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7855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AAE994-AB0B-4D03-AB52-444CCCCFD5D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5267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4D0002-7612-44A6-9FBE-FF0CCF816167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3577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E274D53-5E78-427C-B00F-845D2E88C4B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93835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15888"/>
            <a:ext cx="3048000" cy="643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8940800" cy="643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71D3C4-1904-4010-B6A1-9AAA55F3F9F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70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/>
          </p:cNvGraphicFramePr>
          <p:nvPr userDrawn="1"/>
        </p:nvGraphicFramePr>
        <p:xfrm>
          <a:off x="527051" y="27813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6" name="Clip" r:id="rId3" imgW="6857143" imgH="48963" progId="MS_ClipArt_Gallery.2">
                  <p:embed/>
                </p:oleObj>
              </mc:Choice>
              <mc:Fallback>
                <p:oleObj name="Clip" r:id="rId3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1" y="2781300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 userDrawn="1"/>
        </p:nvGraphicFramePr>
        <p:xfrm>
          <a:off x="11626851" y="2209801"/>
          <a:ext cx="565149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Photo Editor Photo" r:id="rId5" imgW="504762" imgH="676369" progId="MSPhotoEd.3">
                  <p:embed/>
                </p:oleObj>
              </mc:Choice>
              <mc:Fallback>
                <p:oleObj name="Photo Editor Photo" r:id="rId5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6851" y="2209801"/>
                        <a:ext cx="565149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1467" y="368300"/>
            <a:ext cx="10363200" cy="2089150"/>
          </a:xfrm>
        </p:spPr>
        <p:txBody>
          <a:bodyPr/>
          <a:lstStyle>
            <a:lvl1pPr>
              <a:defRPr sz="4000">
                <a:latin typeface="Berlin Sans FB Dem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817" y="3681414"/>
            <a:ext cx="8534400" cy="21240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381750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D64EFCA-CBA6-432F-9135-085CB31A6036}" type="datetime1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3/30/2017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27500" y="6381750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Tahoma" pitchFamily="34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CS512: Introduction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94234C-8AED-4A12-8B1E-ACB9B76452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48394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1"/>
            <a:ext cx="11277600" cy="860425"/>
          </a:xfr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3B847-0806-4ABE-84F7-9E03FA8A47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89092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4CE6A-C3B8-45D6-8B26-0F8E63CF881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58800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4CE93-EC6B-4AB5-B6CF-26AC23F1DA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1499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EFC49-4CD9-4F58-8542-A0B82E1B8F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390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3AC57-8836-4BF9-AC44-C575418DA1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061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2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228601"/>
            <a:ext cx="1028911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412875"/>
            <a:ext cx="11277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24C3108-8E62-44CC-A1A0-7B0791578C82}" type="slidenum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1029" name="Object 8"/>
          <p:cNvGraphicFramePr>
            <a:graphicFrameLocks/>
          </p:cNvGraphicFramePr>
          <p:nvPr/>
        </p:nvGraphicFramePr>
        <p:xfrm>
          <a:off x="431800" y="116046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2" name="Clip" r:id="rId15" imgW="6857143" imgH="48963" progId="MS_ClipArt_Gallery.2">
                  <p:embed/>
                </p:oleObj>
              </mc:Choice>
              <mc:Fallback>
                <p:oleObj name="Clip" r:id="rId15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160463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9"/>
          <p:cNvGraphicFramePr>
            <a:graphicFrameLocks noChangeAspect="1"/>
          </p:cNvGraphicFramePr>
          <p:nvPr/>
        </p:nvGraphicFramePr>
        <p:xfrm>
          <a:off x="11779251" y="762001"/>
          <a:ext cx="412749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3" name="Photo Editor Photo" r:id="rId17" imgW="504762" imgH="676369" progId="MSPhotoEd.3">
                  <p:embed/>
                </p:oleObj>
              </mc:Choice>
              <mc:Fallback>
                <p:oleObj name="Photo Editor Photo" r:id="rId17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1" y="762001"/>
                        <a:ext cx="412749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0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transition>
    <p:zo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3"/>
          <p:cNvCxnSpPr/>
          <p:nvPr userDrawn="1"/>
        </p:nvCxnSpPr>
        <p:spPr>
          <a:xfrm>
            <a:off x="203201" y="9890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03201" y="10652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 userDrawn="1"/>
        </p:nvCxnSpPr>
        <p:spPr>
          <a:xfrm>
            <a:off x="203201" y="65516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 userDrawn="1"/>
        </p:nvCxnSpPr>
        <p:spPr>
          <a:xfrm>
            <a:off x="203201" y="64754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913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15889"/>
            <a:ext cx="12192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Title</a:t>
            </a:r>
            <a:endParaRPr lang="zh-CN" altLang="en-US" smtClean="0"/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4800" y="1133476"/>
            <a:ext cx="115570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First Layer</a:t>
            </a:r>
            <a:endParaRPr lang="zh-CN" altLang="en-US" smtClean="0"/>
          </a:p>
          <a:p>
            <a:pPr lvl="1"/>
            <a:r>
              <a:rPr lang="en-US" altLang="zh-CN" smtClean="0"/>
              <a:t>Second Layer</a:t>
            </a:r>
            <a:endParaRPr lang="zh-CN" altLang="en-US" smtClean="0"/>
          </a:p>
          <a:p>
            <a:pPr lvl="2"/>
            <a:r>
              <a:rPr lang="en-US" altLang="zh-CN" smtClean="0"/>
              <a:t>Third Layer</a:t>
            </a:r>
          </a:p>
          <a:p>
            <a:pPr lvl="3"/>
            <a:r>
              <a:rPr lang="en-US" altLang="zh-CN" smtClean="0"/>
              <a:t>Fifth Layer</a:t>
            </a:r>
            <a:endParaRPr lang="zh-CN" altLang="en-US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9E992640-8D3D-4AFA-B0FF-513C47027CD3}" type="slidenum">
              <a:rPr lang="zh-CN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 sz="1200" smtClean="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75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70981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rgbClr val="12076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3"/>
          <p:cNvCxnSpPr/>
          <p:nvPr userDrawn="1"/>
        </p:nvCxnSpPr>
        <p:spPr>
          <a:xfrm>
            <a:off x="203201" y="9890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03201" y="10652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 userDrawn="1"/>
        </p:nvCxnSpPr>
        <p:spPr>
          <a:xfrm>
            <a:off x="203201" y="65516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 userDrawn="1"/>
        </p:nvCxnSpPr>
        <p:spPr>
          <a:xfrm>
            <a:off x="203201" y="64754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913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15889"/>
            <a:ext cx="12192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Title</a:t>
            </a:r>
            <a:endParaRPr lang="zh-CN" altLang="en-US" smtClean="0"/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4800" y="1133476"/>
            <a:ext cx="115570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First Layer</a:t>
            </a:r>
            <a:endParaRPr lang="zh-CN" altLang="en-US" smtClean="0"/>
          </a:p>
          <a:p>
            <a:pPr lvl="1"/>
            <a:r>
              <a:rPr lang="en-US" altLang="zh-CN" smtClean="0"/>
              <a:t>Second Layer</a:t>
            </a:r>
            <a:endParaRPr lang="zh-CN" altLang="en-US" smtClean="0"/>
          </a:p>
          <a:p>
            <a:pPr lvl="2"/>
            <a:r>
              <a:rPr lang="en-US" altLang="zh-CN" smtClean="0"/>
              <a:t>Third Layer</a:t>
            </a:r>
          </a:p>
          <a:p>
            <a:pPr lvl="3"/>
            <a:r>
              <a:rPr lang="en-US" altLang="zh-CN" smtClean="0"/>
              <a:t>Fifth Layer</a:t>
            </a:r>
            <a:endParaRPr lang="zh-CN" altLang="en-US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683F05F-1DF8-406B-95EB-3F2E4B47EC86}" type="slidenum">
              <a:rPr lang="zh-CN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 sz="1200" smtClean="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32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70981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rgbClr val="12076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vldb12_bzhao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qdb12_bzhao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680" y="613634"/>
            <a:ext cx="11747228" cy="3366233"/>
          </a:xfrm>
        </p:spPr>
        <p:txBody>
          <a:bodyPr>
            <a:normAutofit/>
          </a:bodyPr>
          <a:lstStyle/>
          <a:p>
            <a:pPr defTabSz="1219110"/>
            <a:r>
              <a:rPr lang="en-US" altLang="en-US" dirty="0" smtClean="0"/>
              <a:t>Truth Discovery and Veracity Analysis</a:t>
            </a:r>
            <a:endParaRPr lang="en-US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466064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91921EAF-FA0B-4D7C-B96B-5C97A2F8FE78}" type="datetime4">
              <a:rPr lang="en-US" sz="3000" smtClean="0">
                <a:latin typeface="Arial Rounded MT Bold" panose="020F0704030504030204" pitchFamily="34" charset="0"/>
              </a:rPr>
              <a:t>March 30, 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Overview of the </a:t>
            </a:r>
            <a:r>
              <a:rPr lang="en-US" dirty="0" err="1"/>
              <a:t>TruthFinder</a:t>
            </a:r>
            <a:r>
              <a:rPr lang="en-US" dirty="0"/>
              <a:t> Method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54369"/>
            <a:ext cx="11111492" cy="563639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i="1" u="sng" dirty="0" smtClean="0">
                <a:ea typeface="SimSun" panose="02010600030101010101" pitchFamily="2" charset="-122"/>
              </a:rPr>
              <a:t>Confidence </a:t>
            </a:r>
            <a:r>
              <a:rPr lang="en-US" altLang="zh-CN" sz="2400" i="1" u="sng" dirty="0">
                <a:ea typeface="SimSun" panose="02010600030101010101" pitchFamily="2" charset="-122"/>
              </a:rPr>
              <a:t>of facts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ea typeface="SimSun" panose="02010600030101010101" pitchFamily="2" charset="-122"/>
                <a:cs typeface="Arial" panose="020B0604020202020204" pitchFamily="34" charset="0"/>
              </a:rPr>
              <a:t>↔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i="1" u="sng" dirty="0">
                <a:ea typeface="SimSun" panose="02010600030101010101" pitchFamily="2" charset="-122"/>
              </a:rPr>
              <a:t>Trustworthiness of web sites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fact has </a:t>
            </a:r>
            <a:r>
              <a:rPr lang="en-US" altLang="zh-CN" sz="2400" i="1" dirty="0">
                <a:ea typeface="SimSun" panose="02010600030101010101" pitchFamily="2" charset="-122"/>
              </a:rPr>
              <a:t>high confidence</a:t>
            </a:r>
            <a:r>
              <a:rPr lang="en-US" altLang="zh-CN" sz="2400" dirty="0">
                <a:ea typeface="SimSun" panose="02010600030101010101" pitchFamily="2" charset="-122"/>
              </a:rPr>
              <a:t> if it is provided by (many) trustworthy web sites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web site is </a:t>
            </a:r>
            <a:r>
              <a:rPr lang="en-US" altLang="zh-CN" sz="2400" i="1" dirty="0">
                <a:ea typeface="SimSun" panose="02010600030101010101" pitchFamily="2" charset="-122"/>
              </a:rPr>
              <a:t>trustworthy</a:t>
            </a:r>
            <a:r>
              <a:rPr lang="en-US" altLang="zh-CN" sz="2400" dirty="0">
                <a:ea typeface="SimSun" panose="02010600030101010101" pitchFamily="2" charset="-122"/>
              </a:rPr>
              <a:t> if it provides many facts with high confidence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The </a:t>
            </a:r>
            <a:r>
              <a:rPr lang="en-US" altLang="zh-CN" sz="2400" dirty="0" err="1">
                <a:ea typeface="SimSun" panose="02010600030101010101" pitchFamily="2" charset="-122"/>
              </a:rPr>
              <a:t>TruthFinder</a:t>
            </a:r>
            <a:r>
              <a:rPr lang="en-US" altLang="zh-CN" sz="2400" dirty="0">
                <a:ea typeface="SimSun" panose="02010600030101010101" pitchFamily="2" charset="-122"/>
              </a:rPr>
              <a:t> mechanism, an overview: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Initially, each web site is equally trustworthy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Based on the above four heuristics, infer fact confidence from web site trustworthiness, and then backwards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Repeat until achieving stable state</a:t>
            </a:r>
          </a:p>
        </p:txBody>
      </p:sp>
    </p:spTree>
    <p:extLst>
      <p:ext uri="{BB962C8B-B14F-4D97-AF65-F5344CB8AC3E}">
        <p14:creationId xmlns:p14="http://schemas.microsoft.com/office/powerpoint/2010/main" val="34713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Analogy to Authority-Hub Analysis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0" y="1165043"/>
            <a:ext cx="10965792" cy="548085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Facts </a:t>
            </a:r>
            <a:r>
              <a:rPr lang="en-US" altLang="zh-CN" sz="2400" dirty="0">
                <a:ea typeface="SimSun" panose="02010600030101010101" pitchFamily="2" charset="-122"/>
                <a:cs typeface="Arial" panose="020B0604020202020204" pitchFamily="34" charset="0"/>
              </a:rPr>
              <a:t>↔ Authorities,  Web sites ↔ Hubs</a:t>
            </a:r>
          </a:p>
          <a:p>
            <a:pPr>
              <a:lnSpc>
                <a:spcPct val="110000"/>
              </a:lnSpc>
            </a:pPr>
            <a:endParaRPr lang="en-US" altLang="zh-CN" sz="24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4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4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altLang="zh-CN" sz="2400" dirty="0"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Difference from authority-hub analysis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Linear summation cannot be used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web site is trustable if it provides accurate facts, instead of many facts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Confidence is the probability of being true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Different facts of the same object influence each other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67000" y="1782449"/>
            <a:ext cx="5867400" cy="1600200"/>
            <a:chOff x="2667000" y="1905000"/>
            <a:chExt cx="5867400" cy="16002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4572000" y="2438400"/>
              <a:ext cx="533400" cy="533400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6553200" y="2438400"/>
              <a:ext cx="533400" cy="5334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191000" y="1905000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Web sites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6400800" y="1905000"/>
              <a:ext cx="914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Facts</a:t>
              </a:r>
            </a:p>
          </p:txBody>
        </p:sp>
        <p:cxnSp>
          <p:nvCxnSpPr>
            <p:cNvPr id="9" name="AutoShape 8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5105400" y="2705100"/>
              <a:ext cx="1447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4419600" y="3048000"/>
              <a:ext cx="914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Hubs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6172200" y="3048000"/>
              <a:ext cx="1600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Authorities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667000" y="2346326"/>
              <a:ext cx="17526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i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High trustworthiness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162800" y="2346326"/>
              <a:ext cx="13716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i="1">
                  <a:solidFill>
                    <a:srgbClr val="000099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High confidence</a:t>
              </a:r>
            </a:p>
          </p:txBody>
        </p:sp>
        <p:cxnSp>
          <p:nvCxnSpPr>
            <p:cNvPr id="14" name="AutoShape 13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5105400" y="2705100"/>
              <a:ext cx="1447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4"/>
            <p:cNvCxnSpPr>
              <a:cxnSpLocks noChangeShapeType="1"/>
              <a:stCxn id="6" idx="2"/>
              <a:endCxn id="5" idx="6"/>
            </p:cNvCxnSpPr>
            <p:nvPr/>
          </p:nvCxnSpPr>
          <p:spPr bwMode="auto">
            <a:xfrm flipH="1">
              <a:off x="5105400" y="2705100"/>
              <a:ext cx="1447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839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9773" y="220319"/>
            <a:ext cx="12399901" cy="741342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dirty="0"/>
              <a:t>Inference on </a:t>
            </a:r>
            <a:r>
              <a:rPr lang="en-US" dirty="0" err="1"/>
              <a:t>Trustworthness</a:t>
            </a:r>
            <a:endParaRPr lang="en-US" altLang="zh-CN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3611" y="1155027"/>
            <a:ext cx="10888578" cy="438103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Inference of web site trustworthiness &amp; fact confidence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276600" y="2057400"/>
            <a:ext cx="5257800" cy="3124200"/>
            <a:chOff x="1104" y="1536"/>
            <a:chExt cx="3312" cy="196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584" y="1872"/>
              <a:ext cx="336" cy="336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784" y="1872"/>
              <a:ext cx="336" cy="33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784" y="2304"/>
              <a:ext cx="336" cy="33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1584" y="2304"/>
              <a:ext cx="336" cy="336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584" y="2736"/>
              <a:ext cx="336" cy="336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584" y="3168"/>
              <a:ext cx="336" cy="336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784" y="3168"/>
              <a:ext cx="336" cy="33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344" y="1536"/>
              <a:ext cx="9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Web sites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688" y="153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Facts</a:t>
              </a: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3936" y="2112"/>
              <a:ext cx="288" cy="288"/>
            </a:xfrm>
            <a:prstGeom prst="ellipse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936" y="2976"/>
              <a:ext cx="288" cy="300"/>
            </a:xfrm>
            <a:prstGeom prst="ellipse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6" idx="6"/>
              <a:endCxn id="14" idx="2"/>
            </p:cNvCxnSpPr>
            <p:nvPr/>
          </p:nvCxnSpPr>
          <p:spPr bwMode="auto">
            <a:xfrm>
              <a:off x="3120" y="2040"/>
              <a:ext cx="816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7" idx="6"/>
              <a:endCxn id="14" idx="2"/>
            </p:cNvCxnSpPr>
            <p:nvPr/>
          </p:nvCxnSpPr>
          <p:spPr bwMode="auto">
            <a:xfrm flipV="1">
              <a:off x="3120" y="2256"/>
              <a:ext cx="816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/>
            <p:cNvCxnSpPr>
              <a:cxnSpLocks noChangeShapeType="1"/>
              <a:stCxn id="31" idx="6"/>
              <a:endCxn id="15" idx="2"/>
            </p:cNvCxnSpPr>
            <p:nvPr/>
          </p:nvCxnSpPr>
          <p:spPr bwMode="auto">
            <a:xfrm>
              <a:off x="3120" y="2904"/>
              <a:ext cx="816" cy="2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9"/>
            <p:cNvCxnSpPr>
              <a:cxnSpLocks noChangeShapeType="1"/>
              <a:stCxn id="11" idx="6"/>
              <a:endCxn id="15" idx="2"/>
            </p:cNvCxnSpPr>
            <p:nvPr/>
          </p:nvCxnSpPr>
          <p:spPr bwMode="auto">
            <a:xfrm flipV="1">
              <a:off x="3120" y="3126"/>
              <a:ext cx="816" cy="2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0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1920" y="2040"/>
              <a:ext cx="8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1"/>
            <p:cNvCxnSpPr>
              <a:cxnSpLocks noChangeShapeType="1"/>
              <a:stCxn id="5" idx="6"/>
              <a:endCxn id="31" idx="2"/>
            </p:cNvCxnSpPr>
            <p:nvPr/>
          </p:nvCxnSpPr>
          <p:spPr bwMode="auto">
            <a:xfrm>
              <a:off x="1920" y="2040"/>
              <a:ext cx="864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2"/>
            <p:cNvCxnSpPr>
              <a:cxnSpLocks noChangeShapeType="1"/>
              <a:stCxn id="8" idx="6"/>
              <a:endCxn id="11" idx="2"/>
            </p:cNvCxnSpPr>
            <p:nvPr/>
          </p:nvCxnSpPr>
          <p:spPr bwMode="auto">
            <a:xfrm>
              <a:off x="1920" y="2472"/>
              <a:ext cx="864" cy="8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3"/>
            <p:cNvCxnSpPr>
              <a:cxnSpLocks noChangeShapeType="1"/>
              <a:stCxn id="9" idx="6"/>
              <a:endCxn id="31" idx="2"/>
            </p:cNvCxnSpPr>
            <p:nvPr/>
          </p:nvCxnSpPr>
          <p:spPr bwMode="auto">
            <a:xfrm>
              <a:off x="1920" y="2904"/>
              <a:ext cx="8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4"/>
            <p:cNvCxnSpPr>
              <a:cxnSpLocks noChangeShapeType="1"/>
              <a:stCxn id="10" idx="6"/>
              <a:endCxn id="31" idx="2"/>
            </p:cNvCxnSpPr>
            <p:nvPr/>
          </p:nvCxnSpPr>
          <p:spPr bwMode="auto">
            <a:xfrm flipV="1">
              <a:off x="1920" y="2904"/>
              <a:ext cx="864" cy="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5"/>
            <p:cNvCxnSpPr>
              <a:cxnSpLocks noChangeShapeType="1"/>
              <a:stCxn id="8" idx="6"/>
              <a:endCxn id="7" idx="2"/>
            </p:cNvCxnSpPr>
            <p:nvPr/>
          </p:nvCxnSpPr>
          <p:spPr bwMode="auto">
            <a:xfrm>
              <a:off x="1920" y="2472"/>
              <a:ext cx="86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648" y="1536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Objects</a:t>
              </a: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104" y="2016"/>
              <a:ext cx="336" cy="9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104" y="2448"/>
              <a:ext cx="336" cy="9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104" y="3312"/>
              <a:ext cx="336" cy="9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104" y="2880"/>
              <a:ext cx="336" cy="9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2784" y="2736"/>
              <a:ext cx="336" cy="33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264" y="2016"/>
              <a:ext cx="336" cy="96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3264" y="2448"/>
              <a:ext cx="336" cy="96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3360" y="3312"/>
              <a:ext cx="144" cy="96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3168" y="2880"/>
              <a:ext cx="576" cy="96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CN" altLang="en-US" sz="28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766011" y="5600699"/>
            <a:ext cx="10888578" cy="438103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altLang="zh-CN" dirty="0">
                <a:solidFill>
                  <a:srgbClr val="000000"/>
                </a:solidFill>
                <a:ea typeface="SimSun" panose="02010600030101010101" pitchFamily="2" charset="-122"/>
              </a:rPr>
              <a:t>True facts and trustable web sites will become apparent after some iterations</a:t>
            </a:r>
          </a:p>
        </p:txBody>
      </p:sp>
    </p:spTree>
    <p:extLst>
      <p:ext uri="{BB962C8B-B14F-4D97-AF65-F5344CB8AC3E}">
        <p14:creationId xmlns:p14="http://schemas.microsoft.com/office/powerpoint/2010/main" val="377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/>
              <a:t>Computation Model: t(w) and s(f)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44" y="1125817"/>
            <a:ext cx="6605287" cy="5501226"/>
          </a:xfrm>
        </p:spPr>
        <p:txBody>
          <a:bodyPr/>
          <a:lstStyle/>
          <a:p>
            <a:r>
              <a:rPr lang="en-US" altLang="zh-CN" sz="2400" b="1" dirty="0">
                <a:ea typeface="SimSun" panose="02010600030101010101" pitchFamily="2" charset="-122"/>
              </a:rPr>
              <a:t>The trustworthiness of a web site </a:t>
            </a:r>
            <a:r>
              <a:rPr lang="en-US" altLang="zh-CN" sz="2400" b="1" i="1" dirty="0">
                <a:ea typeface="SimSun" panose="02010600030101010101" pitchFamily="2" charset="-122"/>
              </a:rPr>
              <a:t>w</a:t>
            </a:r>
            <a:r>
              <a:rPr lang="en-US" altLang="zh-CN" sz="2400" b="1" dirty="0">
                <a:ea typeface="SimSun" panose="02010600030101010101" pitchFamily="2" charset="-122"/>
              </a:rPr>
              <a:t>: </a:t>
            </a:r>
            <a:r>
              <a:rPr lang="en-US" altLang="zh-CN" sz="2400" b="1" i="1" dirty="0">
                <a:ea typeface="SimSun" panose="02010600030101010101" pitchFamily="2" charset="-122"/>
              </a:rPr>
              <a:t>t</a:t>
            </a:r>
            <a:r>
              <a:rPr lang="en-US" altLang="zh-CN" sz="2400" b="1" dirty="0">
                <a:ea typeface="SimSun" panose="02010600030101010101" pitchFamily="2" charset="-122"/>
              </a:rPr>
              <a:t>(</a:t>
            </a:r>
            <a:r>
              <a:rPr lang="en-US" altLang="zh-CN" sz="2400" b="1" i="1" dirty="0">
                <a:ea typeface="SimSun" panose="02010600030101010101" pitchFamily="2" charset="-122"/>
              </a:rPr>
              <a:t>w</a:t>
            </a:r>
            <a:r>
              <a:rPr lang="en-US" altLang="zh-CN" sz="2400" b="1" dirty="0">
                <a:ea typeface="SimSun" panose="02010600030101010101" pitchFamily="2" charset="-122"/>
              </a:rPr>
              <a:t>)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Average confidence of facts it provides</a:t>
            </a:r>
          </a:p>
          <a:p>
            <a:pPr lvl="1"/>
            <a:endParaRPr lang="en-US" altLang="zh-CN" sz="2400" dirty="0">
              <a:ea typeface="SimSun" panose="02010600030101010101" pitchFamily="2" charset="-122"/>
            </a:endParaRPr>
          </a:p>
          <a:p>
            <a:pPr lvl="1"/>
            <a:endParaRPr lang="en-US" altLang="zh-CN" sz="2400" dirty="0">
              <a:ea typeface="SimSun" panose="02010600030101010101" pitchFamily="2" charset="-122"/>
            </a:endParaRPr>
          </a:p>
          <a:p>
            <a:pPr lvl="1"/>
            <a:endParaRPr lang="en-US" altLang="zh-CN" sz="2400" dirty="0">
              <a:ea typeface="SimSun" panose="02010600030101010101" pitchFamily="2" charset="-122"/>
            </a:endParaRPr>
          </a:p>
          <a:p>
            <a:r>
              <a:rPr lang="en-US" altLang="zh-CN" sz="2400" b="1" dirty="0">
                <a:ea typeface="SimSun" panose="02010600030101010101" pitchFamily="2" charset="-122"/>
              </a:rPr>
              <a:t>The confidence of a fact </a:t>
            </a:r>
            <a:r>
              <a:rPr lang="en-US" altLang="zh-CN" sz="2400" b="1" i="1" dirty="0">
                <a:ea typeface="SimSun" panose="02010600030101010101" pitchFamily="2" charset="-122"/>
              </a:rPr>
              <a:t>f</a:t>
            </a:r>
            <a:r>
              <a:rPr lang="en-US" altLang="zh-CN" sz="2400" b="1" dirty="0">
                <a:ea typeface="SimSun" panose="02010600030101010101" pitchFamily="2" charset="-122"/>
              </a:rPr>
              <a:t>: </a:t>
            </a:r>
            <a:r>
              <a:rPr lang="en-US" altLang="zh-CN" sz="2400" b="1" i="1" dirty="0">
                <a:ea typeface="SimSun" panose="02010600030101010101" pitchFamily="2" charset="-122"/>
              </a:rPr>
              <a:t>s</a:t>
            </a:r>
            <a:r>
              <a:rPr lang="en-US" altLang="zh-CN" sz="2400" b="1" dirty="0">
                <a:ea typeface="SimSun" panose="02010600030101010101" pitchFamily="2" charset="-122"/>
              </a:rPr>
              <a:t>(</a:t>
            </a:r>
            <a:r>
              <a:rPr lang="en-US" altLang="zh-CN" sz="2400" b="1" i="1" dirty="0">
                <a:ea typeface="SimSun" panose="02010600030101010101" pitchFamily="2" charset="-122"/>
              </a:rPr>
              <a:t>f</a:t>
            </a:r>
            <a:r>
              <a:rPr lang="en-US" altLang="zh-CN" sz="2400" b="1" dirty="0">
                <a:ea typeface="SimSun" panose="02010600030101010101" pitchFamily="2" charset="-122"/>
              </a:rPr>
              <a:t>)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One minus the probability that all web sites providing </a:t>
            </a:r>
            <a:r>
              <a:rPr lang="en-US" altLang="zh-CN" sz="2400" i="1" dirty="0">
                <a:ea typeface="SimSun" panose="02010600030101010101" pitchFamily="2" charset="-122"/>
              </a:rPr>
              <a:t>f</a:t>
            </a:r>
            <a:r>
              <a:rPr lang="en-US" altLang="zh-CN" sz="2400" dirty="0">
                <a:ea typeface="SimSun" panose="02010600030101010101" pitchFamily="2" charset="-122"/>
              </a:rPr>
              <a:t> are wrong</a:t>
            </a:r>
          </a:p>
          <a:p>
            <a:pPr lvl="1">
              <a:spcAft>
                <a:spcPts val="600"/>
              </a:spcAft>
            </a:pPr>
            <a:endParaRPr lang="en-US" altLang="zh-CN" sz="2000" b="1" dirty="0" smtClean="0">
              <a:ea typeface="SimSun" panose="02010600030101010101" pitchFamily="2" charset="-122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077200" y="2040114"/>
            <a:ext cx="2743200" cy="2819400"/>
            <a:chOff x="4224" y="1392"/>
            <a:chExt cx="1248" cy="1776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4368" y="1680"/>
              <a:ext cx="288" cy="28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5088" y="2256"/>
              <a:ext cx="288" cy="2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4368" y="2880"/>
              <a:ext cx="288" cy="288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cxnSp>
          <p:nvCxnSpPr>
            <p:cNvPr id="8" name="AutoShape 8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656" y="1824"/>
              <a:ext cx="432" cy="576"/>
            </a:xfrm>
            <a:prstGeom prst="straightConnector1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AutoShape 9"/>
            <p:cNvCxnSpPr>
              <a:cxnSpLocks noChangeShapeType="1"/>
              <a:stCxn id="7" idx="6"/>
              <a:endCxn id="6" idx="2"/>
            </p:cNvCxnSpPr>
            <p:nvPr/>
          </p:nvCxnSpPr>
          <p:spPr bwMode="auto">
            <a:xfrm flipV="1">
              <a:off x="4656" y="2400"/>
              <a:ext cx="432" cy="624"/>
            </a:xfrm>
            <a:prstGeom prst="straightConnector1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4272" y="1392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(</a:t>
              </a: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)</a:t>
              </a:r>
              <a:endParaRPr lang="el-GR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224" y="2592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(</a:t>
              </a: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)</a:t>
              </a:r>
              <a:endParaRPr lang="el-GR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4992" y="1968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l-GR" altLang="en-US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4752" y="1632"/>
              <a:ext cx="28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4704" y="2208"/>
              <a:ext cx="336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aphicFrame>
        <p:nvGraphicFramePr>
          <p:cNvPr id="1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27260"/>
              </p:ext>
            </p:extLst>
          </p:nvPr>
        </p:nvGraphicFramePr>
        <p:xfrm>
          <a:off x="2984501" y="2192515"/>
          <a:ext cx="24923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0" name="Equation" r:id="rId4" imgW="1231366" imgH="507780" progId="Equation.3">
                  <p:embed/>
                </p:oleObj>
              </mc:Choice>
              <mc:Fallback>
                <p:oleObj name="Equation" r:id="rId4" imgW="1231366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1" y="2192515"/>
                        <a:ext cx="24923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5715000" y="2040115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Sum of fact confidence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562600" y="2968802"/>
            <a:ext cx="266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Set of facts provided by w</a:t>
            </a: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5486400" y="2268714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 flipV="1">
            <a:off x="4876800" y="3106914"/>
            <a:ext cx="762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99070"/>
              </p:ext>
            </p:extLst>
          </p:nvPr>
        </p:nvGraphicFramePr>
        <p:xfrm>
          <a:off x="2384425" y="5078590"/>
          <a:ext cx="292893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Equation" r:id="rId6" imgW="1435100" imgH="368300" progId="Equation.3">
                  <p:embed/>
                </p:oleObj>
              </mc:Choice>
              <mc:Fallback>
                <p:oleObj name="Equation" r:id="rId6" imgW="1435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5078590"/>
                        <a:ext cx="292893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334000" y="4707115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Probability that w is wrong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181600" y="5712002"/>
            <a:ext cx="2667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Set of websites providing f</a:t>
            </a: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H="1">
            <a:off x="4800600" y="4935714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 flipH="1" flipV="1">
            <a:off x="4343400" y="5773914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876691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Experiments: Finding Truth of Facts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154097"/>
            <a:ext cx="11002751" cy="1372285"/>
          </a:xfrm>
        </p:spPr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</a:rPr>
              <a:t>Determining authors of books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Dataset contains 1265 books listed on abebooks.com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We analyze 100 random books (using book images)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2209800" y="3009900"/>
          <a:ext cx="7696200" cy="3162304"/>
        </p:xfrm>
        <a:graphic>
          <a:graphicData uri="http://schemas.openxmlformats.org/drawingml/2006/table">
            <a:tbl>
              <a:tblPr/>
              <a:tblGrid>
                <a:gridCol w="2895600"/>
                <a:gridCol w="1143000"/>
                <a:gridCol w="1752600"/>
                <a:gridCol w="1905000"/>
              </a:tblGrid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TruthFinder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Barnes &amp; Noble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Correct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Miss author(s)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Incomplete names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Wrong first/middle names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Has redundant names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Add incorrect names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 information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06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829557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Experiments: Trustable Info Providers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1296871"/>
          </a:xfrm>
        </p:spPr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</a:rPr>
              <a:t>Finding trustworthy information sources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Most trustworthy bookstores found by </a:t>
            </a:r>
            <a:r>
              <a:rPr lang="en-US" altLang="zh-CN" sz="2400" dirty="0" err="1">
                <a:ea typeface="SimSun" panose="02010600030101010101" pitchFamily="2" charset="-122"/>
              </a:rPr>
              <a:t>TruthFinder</a:t>
            </a:r>
            <a:r>
              <a:rPr lang="en-US" altLang="zh-CN" sz="2400" dirty="0">
                <a:ea typeface="SimSun" panose="02010600030101010101" pitchFamily="2" charset="-122"/>
              </a:rPr>
              <a:t> vs. </a:t>
            </a:r>
            <a:r>
              <a:rPr lang="en-US" altLang="zh-CN" sz="2400" dirty="0" smtClean="0">
                <a:ea typeface="SimSun" panose="02010600030101010101" pitchFamily="2" charset="-122"/>
              </a:rPr>
              <a:t>top-ranked </a:t>
            </a:r>
            <a:r>
              <a:rPr lang="en-US" altLang="zh-CN" sz="2400" dirty="0">
                <a:ea typeface="SimSun" panose="02010600030101010101" pitchFamily="2" charset="-122"/>
              </a:rPr>
              <a:t>bookstores by Google (query “bookstore”)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6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2343714"/>
              </p:ext>
            </p:extLst>
          </p:nvPr>
        </p:nvGraphicFramePr>
        <p:xfrm>
          <a:off x="2279650" y="3201989"/>
          <a:ext cx="7632700" cy="1463676"/>
        </p:xfrm>
        <a:graphic>
          <a:graphicData uri="http://schemas.openxmlformats.org/drawingml/2006/table">
            <a:tbl>
              <a:tblPr/>
              <a:tblGrid>
                <a:gridCol w="3292475"/>
                <a:gridCol w="1946275"/>
                <a:gridCol w="1047750"/>
                <a:gridCol w="1346200"/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Bookstore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trustworthiness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#book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Accuracy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TheSaintBookstore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0.971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28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0.959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MildredsBooks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0.969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Alphacraze.com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0.968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0.947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63560"/>
              </p:ext>
            </p:extLst>
          </p:nvPr>
        </p:nvGraphicFramePr>
        <p:xfrm>
          <a:off x="2209800" y="5319713"/>
          <a:ext cx="7772400" cy="1097010"/>
        </p:xfrm>
        <a:graphic>
          <a:graphicData uri="http://schemas.openxmlformats.org/drawingml/2006/table">
            <a:tbl>
              <a:tblPr/>
              <a:tblGrid>
                <a:gridCol w="3352800"/>
                <a:gridCol w="1981200"/>
                <a:gridCol w="1066800"/>
                <a:gridCol w="1371600"/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Bookstore</a:t>
                      </a:r>
                    </a:p>
                  </a:txBody>
                  <a:tcPr marT="45675" marB="456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Google rank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#book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Accuracy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Barnes &amp; Noble</a:t>
                      </a:r>
                    </a:p>
                  </a:txBody>
                  <a:tcPr marT="45675" marB="456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97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0.865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Powell’s books</a:t>
                      </a:r>
                    </a:p>
                  </a:txBody>
                  <a:tcPr marT="45675" marB="456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42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0.654</a:t>
                      </a:r>
                    </a:p>
                  </a:txBody>
                  <a:tcPr marT="45675" marB="4567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5181600" y="26670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TruthFinder</a:t>
            </a:r>
          </a:p>
        </p:txBody>
      </p:sp>
      <p:sp>
        <p:nvSpPr>
          <p:cNvPr id="9" name="Text Box 54"/>
          <p:cNvSpPr txBox="1">
            <a:spLocks noChangeArrowheads="1"/>
          </p:cNvSpPr>
          <p:nvPr/>
        </p:nvSpPr>
        <p:spPr bwMode="auto">
          <a:xfrm>
            <a:off x="5181600" y="4724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38953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377" y="-1069463"/>
            <a:ext cx="12192000" cy="16256001"/>
          </a:xfrm>
        </p:spPr>
      </p:pic>
    </p:spTree>
    <p:extLst>
      <p:ext uri="{BB962C8B-B14F-4D97-AF65-F5344CB8AC3E}">
        <p14:creationId xmlns:p14="http://schemas.microsoft.com/office/powerpoint/2010/main" val="421196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6398988" y="288642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3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461" y="56357"/>
            <a:ext cx="12191999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Mining Collective Intelligence in Groups: Latent </a:t>
            </a:r>
            <a:r>
              <a:rPr lang="en-US" sz="3600" dirty="0" err="1"/>
              <a:t>Dirichlet</a:t>
            </a:r>
            <a:r>
              <a:rPr lang="en-US" sz="3600" dirty="0"/>
              <a:t> Truth Discovery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36" y="1143000"/>
            <a:ext cx="4537075" cy="4095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966667" y="5021406"/>
            <a:ext cx="46416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solidFill>
                  <a:srgbClr val="000000"/>
                </a:solidFill>
                <a:latin typeface="+mn-lt"/>
              </a:rPr>
              <a:t>A Source-Claim-Object Framework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0527" y="4002088"/>
            <a:ext cx="56086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</a:rPr>
              <a:t>Explicitly exploit the fact-object hierarchy</a:t>
            </a:r>
          </a:p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</a:rPr>
              <a:t>Considers all the facts as a whole for each object</a:t>
            </a:r>
          </a:p>
          <a:p>
            <a:pPr marL="457200" indent="-457200" defTabSz="914400" fontAlgn="base">
              <a:spcBef>
                <a:spcPct val="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pitchFamily="2" charset="2"/>
              <a:buChar char="q"/>
              <a:defRPr/>
            </a:pPr>
            <a:r>
              <a:rPr lang="en-US" sz="2400" dirty="0">
                <a:solidFill>
                  <a:srgbClr val="000000"/>
                </a:solidFill>
              </a:rPr>
              <a:t>Model the behavior of both trustworthy and untrustworthy sources explicitly </a:t>
            </a: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642258" y="5638801"/>
            <a:ext cx="548549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dirty="0" err="1">
                <a:solidFill>
                  <a:srgbClr val="000000"/>
                </a:solidFill>
                <a:latin typeface="+mn-lt"/>
              </a:rPr>
              <a:t>Guo</a:t>
            </a:r>
            <a:r>
              <a:rPr lang="en-US" altLang="en-US" sz="2200" dirty="0">
                <a:solidFill>
                  <a:srgbClr val="000000"/>
                </a:solidFill>
                <a:latin typeface="+mn-lt"/>
              </a:rPr>
              <a:t>-Jun Qi, </a:t>
            </a:r>
            <a:r>
              <a:rPr lang="en-US" altLang="en-US" sz="2200" dirty="0" err="1">
                <a:solidFill>
                  <a:srgbClr val="000000"/>
                </a:solidFill>
                <a:latin typeface="+mn-lt"/>
              </a:rPr>
              <a:t>Charu</a:t>
            </a:r>
            <a:r>
              <a:rPr lang="en-US" altLang="en-US" sz="2200" dirty="0">
                <a:solidFill>
                  <a:srgbClr val="000000"/>
                </a:solidFill>
                <a:latin typeface="+mn-lt"/>
              </a:rPr>
              <a:t> C. Aggarwal, Jiawei Han, and Thomas Huang, "Mining Collective Intelligence in Groups", WWW'13, May 2013</a:t>
            </a:r>
          </a:p>
        </p:txBody>
      </p:sp>
      <p:grpSp>
        <p:nvGrpSpPr>
          <p:cNvPr id="17415" name="Group 9"/>
          <p:cNvGrpSpPr>
            <a:grpSpLocks/>
          </p:cNvGrpSpPr>
          <p:nvPr/>
        </p:nvGrpSpPr>
        <p:grpSpPr bwMode="auto">
          <a:xfrm>
            <a:off x="6127751" y="1223169"/>
            <a:ext cx="5491397" cy="2706688"/>
            <a:chOff x="533400" y="2057400"/>
            <a:chExt cx="5153025" cy="3886200"/>
          </a:xfrm>
        </p:grpSpPr>
        <p:grpSp>
          <p:nvGrpSpPr>
            <p:cNvPr id="17417" name="Group 10"/>
            <p:cNvGrpSpPr>
              <a:grpSpLocks/>
            </p:cNvGrpSpPr>
            <p:nvPr/>
          </p:nvGrpSpPr>
          <p:grpSpPr bwMode="auto">
            <a:xfrm>
              <a:off x="533400" y="2057400"/>
              <a:ext cx="5000625" cy="3733800"/>
              <a:chOff x="533400" y="2057400"/>
              <a:chExt cx="5000625" cy="3733800"/>
            </a:xfrm>
          </p:grpSpPr>
          <p:pic>
            <p:nvPicPr>
              <p:cNvPr id="1742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057400"/>
                <a:ext cx="5000625" cy="3733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3" name="Straight Connector 22"/>
              <p:cNvCxnSpPr/>
              <p:nvPr/>
            </p:nvCxnSpPr>
            <p:spPr>
              <a:xfrm>
                <a:off x="1142961" y="2896181"/>
                <a:ext cx="3047801" cy="7612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16200000" flipH="1">
                <a:off x="3925590" y="4457133"/>
                <a:ext cx="913997" cy="7595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4153812" y="4305596"/>
                <a:ext cx="989215" cy="3038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4076924" y="3009286"/>
                <a:ext cx="761285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0800000" flipV="1">
                <a:off x="2513985" y="2971398"/>
                <a:ext cx="1524874" cy="7612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1638278" y="4152352"/>
                <a:ext cx="913997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16200000" flipV="1">
                <a:off x="876815" y="4152352"/>
                <a:ext cx="913997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85999" y="3276457"/>
                <a:ext cx="686067" cy="7595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18" name="Group 11"/>
            <p:cNvGrpSpPr>
              <a:grpSpLocks/>
            </p:cNvGrpSpPr>
            <p:nvPr/>
          </p:nvGrpSpPr>
          <p:grpSpPr bwMode="auto">
            <a:xfrm>
              <a:off x="685800" y="2209800"/>
              <a:ext cx="5000625" cy="3733800"/>
              <a:chOff x="533400" y="2057400"/>
              <a:chExt cx="5000625" cy="3733800"/>
            </a:xfrm>
          </p:grpSpPr>
          <p:pic>
            <p:nvPicPr>
              <p:cNvPr id="17419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057400"/>
                <a:ext cx="5000625" cy="3733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4" name="Straight Connector 13"/>
              <p:cNvCxnSpPr/>
              <p:nvPr/>
            </p:nvCxnSpPr>
            <p:spPr>
              <a:xfrm>
                <a:off x="1142464" y="2896494"/>
                <a:ext cx="3047801" cy="7612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925093" y="4457444"/>
                <a:ext cx="913998" cy="7595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4153316" y="4305909"/>
                <a:ext cx="989215" cy="30380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6200000" flipH="1">
                <a:off x="4076428" y="3009597"/>
                <a:ext cx="761285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10800000" flipV="1">
                <a:off x="2513488" y="2971710"/>
                <a:ext cx="1524874" cy="7612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1637781" y="4152664"/>
                <a:ext cx="913998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V="1">
                <a:off x="876318" y="4152664"/>
                <a:ext cx="913998" cy="6855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 flipH="1" flipV="1">
                <a:off x="685502" y="3276769"/>
                <a:ext cx="686069" cy="7595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3125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1"/>
            <a:ext cx="12192000" cy="6397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4000" dirty="0"/>
              <a:t>An Expectation Maximization Framework</a:t>
            </a:r>
          </a:p>
        </p:txBody>
      </p:sp>
      <p:sp>
        <p:nvSpPr>
          <p:cNvPr id="18435" name="Oval 56"/>
          <p:cNvSpPr>
            <a:spLocks noChangeArrowheads="1"/>
          </p:cNvSpPr>
          <p:nvPr/>
        </p:nvSpPr>
        <p:spPr bwMode="auto">
          <a:xfrm>
            <a:off x="628650" y="119029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36" name="Rectangle 57"/>
          <p:cNvSpPr>
            <a:spLocks noChangeArrowheads="1"/>
          </p:cNvSpPr>
          <p:nvPr/>
        </p:nvSpPr>
        <p:spPr bwMode="auto">
          <a:xfrm>
            <a:off x="600075" y="1665893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37" name="Text Box 58"/>
          <p:cNvSpPr txBox="1">
            <a:spLocks noChangeArrowheads="1"/>
          </p:cNvSpPr>
          <p:nvPr/>
        </p:nvSpPr>
        <p:spPr bwMode="auto">
          <a:xfrm>
            <a:off x="1127919" y="1169989"/>
            <a:ext cx="3200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Participant (or Source)</a:t>
            </a:r>
          </a:p>
        </p:txBody>
      </p:sp>
      <p:sp>
        <p:nvSpPr>
          <p:cNvPr id="18438" name="Text Box 59"/>
          <p:cNvSpPr txBox="1">
            <a:spLocks noChangeArrowheads="1"/>
          </p:cNvSpPr>
          <p:nvPr/>
        </p:nvSpPr>
        <p:spPr bwMode="auto">
          <a:xfrm>
            <a:off x="1057275" y="1559759"/>
            <a:ext cx="4079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Assertion (or Measured Variable) [Binary]</a:t>
            </a:r>
          </a:p>
        </p:txBody>
      </p:sp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6814794" y="4303354"/>
            <a:ext cx="1600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Participant Reliability</a:t>
            </a:r>
            <a:endParaRPr lang="en-US" altLang="zh-CN" sz="1400" b="1" dirty="0">
              <a:solidFill>
                <a:srgbClr val="000000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36" name="Text Box 47"/>
          <p:cNvSpPr txBox="1">
            <a:spLocks noChangeArrowheads="1"/>
          </p:cNvSpPr>
          <p:nvPr/>
        </p:nvSpPr>
        <p:spPr bwMode="auto">
          <a:xfrm>
            <a:off x="9209353" y="4415414"/>
            <a:ext cx="1752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1800" b="1" kern="900" dirty="0">
                <a:solidFill>
                  <a:srgbClr val="000000"/>
                </a:solidFill>
                <a:latin typeface="Tahoma" panose="020B0604030504040204" pitchFamily="34" charset="0"/>
              </a:rPr>
              <a:t>Assertion Correctness</a:t>
            </a:r>
          </a:p>
        </p:txBody>
      </p:sp>
      <p:sp>
        <p:nvSpPr>
          <p:cNvPr id="37" name="Rectangle 55"/>
          <p:cNvSpPr>
            <a:spLocks noChangeArrowheads="1"/>
          </p:cNvSpPr>
          <p:nvPr/>
        </p:nvSpPr>
        <p:spPr bwMode="auto">
          <a:xfrm>
            <a:off x="6946996" y="5219701"/>
            <a:ext cx="3505200" cy="8382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Hypothesis that is mostly 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consistent with observations</a:t>
            </a:r>
          </a:p>
        </p:txBody>
      </p:sp>
      <p:sp>
        <p:nvSpPr>
          <p:cNvPr id="38" name="Bent Arrow 37"/>
          <p:cNvSpPr/>
          <p:nvPr/>
        </p:nvSpPr>
        <p:spPr>
          <a:xfrm>
            <a:off x="4967288" y="1276095"/>
            <a:ext cx="2260401" cy="762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107025" y="2362200"/>
            <a:ext cx="3581400" cy="762000"/>
          </a:xfrm>
          <a:prstGeom prst="rect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Expectation Maximization 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8550897" y="1743075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2" name="Curved Right Arrow 41"/>
          <p:cNvSpPr/>
          <p:nvPr/>
        </p:nvSpPr>
        <p:spPr>
          <a:xfrm>
            <a:off x="6248400" y="3352800"/>
            <a:ext cx="304800" cy="838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317814" y="1219199"/>
            <a:ext cx="3124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i="1" dirty="0">
                <a:solidFill>
                  <a:srgbClr val="FFFFFF"/>
                </a:solidFill>
              </a:rPr>
              <a:t>Estimation  Theory</a:t>
            </a:r>
          </a:p>
        </p:txBody>
      </p:sp>
      <p:sp>
        <p:nvSpPr>
          <p:cNvPr id="44" name="Curved Left Arrow 43"/>
          <p:cNvSpPr/>
          <p:nvPr/>
        </p:nvSpPr>
        <p:spPr>
          <a:xfrm>
            <a:off x="10147396" y="3334874"/>
            <a:ext cx="304800" cy="838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422472" y="3867150"/>
            <a:ext cx="434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 i="1" dirty="0">
                <a:solidFill>
                  <a:srgbClr val="FF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Maximum Likelihood Estimation</a:t>
            </a:r>
          </a:p>
        </p:txBody>
      </p:sp>
      <p:sp>
        <p:nvSpPr>
          <p:cNvPr id="46" name="Down Arrow 45"/>
          <p:cNvSpPr/>
          <p:nvPr/>
        </p:nvSpPr>
        <p:spPr>
          <a:xfrm>
            <a:off x="8420886" y="4720866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7" name="Left Arrow 46"/>
          <p:cNvSpPr/>
          <p:nvPr/>
        </p:nvSpPr>
        <p:spPr>
          <a:xfrm>
            <a:off x="6046884" y="5413155"/>
            <a:ext cx="6096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8451" name="Oval 4"/>
          <p:cNvSpPr>
            <a:spLocks noChangeArrowheads="1"/>
          </p:cNvSpPr>
          <p:nvPr/>
        </p:nvSpPr>
        <p:spPr bwMode="auto">
          <a:xfrm>
            <a:off x="1600200" y="1981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8452" name="Rectangle 11"/>
          <p:cNvSpPr>
            <a:spLocks noChangeArrowheads="1"/>
          </p:cNvSpPr>
          <p:nvPr/>
        </p:nvSpPr>
        <p:spPr bwMode="auto">
          <a:xfrm>
            <a:off x="5181600" y="19812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18453" name="Text Box 19"/>
          <p:cNvSpPr txBox="1">
            <a:spLocks noChangeArrowheads="1"/>
          </p:cNvSpPr>
          <p:nvPr/>
        </p:nvSpPr>
        <p:spPr bwMode="auto">
          <a:xfrm>
            <a:off x="1546980" y="4038600"/>
            <a:ext cx="67710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32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18454" name="Text Box 20"/>
          <p:cNvSpPr txBox="1">
            <a:spLocks noChangeArrowheads="1"/>
          </p:cNvSpPr>
          <p:nvPr/>
        </p:nvSpPr>
        <p:spPr bwMode="auto">
          <a:xfrm>
            <a:off x="5114092" y="3962400"/>
            <a:ext cx="67710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3200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18455" name="Line 22"/>
          <p:cNvSpPr>
            <a:spLocks noChangeShapeType="1"/>
          </p:cNvSpPr>
          <p:nvPr/>
        </p:nvSpPr>
        <p:spPr bwMode="auto">
          <a:xfrm>
            <a:off x="2071688" y="21336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56" name="Line 23"/>
          <p:cNvSpPr>
            <a:spLocks noChangeShapeType="1"/>
          </p:cNvSpPr>
          <p:nvPr/>
        </p:nvSpPr>
        <p:spPr bwMode="auto">
          <a:xfrm>
            <a:off x="1995488" y="2286000"/>
            <a:ext cx="3124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57" name="Line 24"/>
          <p:cNvSpPr>
            <a:spLocks noChangeShapeType="1"/>
          </p:cNvSpPr>
          <p:nvPr/>
        </p:nvSpPr>
        <p:spPr bwMode="auto">
          <a:xfrm>
            <a:off x="1919288" y="2362200"/>
            <a:ext cx="32004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58" name="Line 25"/>
          <p:cNvSpPr>
            <a:spLocks noChangeShapeType="1"/>
          </p:cNvSpPr>
          <p:nvPr/>
        </p:nvSpPr>
        <p:spPr bwMode="auto">
          <a:xfrm flipV="1">
            <a:off x="1995488" y="2286000"/>
            <a:ext cx="3124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59" name="Line 26"/>
          <p:cNvSpPr>
            <a:spLocks noChangeShapeType="1"/>
          </p:cNvSpPr>
          <p:nvPr/>
        </p:nvSpPr>
        <p:spPr bwMode="auto">
          <a:xfrm flipV="1">
            <a:off x="1919288" y="2819400"/>
            <a:ext cx="3276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0" name="Line 27"/>
          <p:cNvSpPr>
            <a:spLocks noChangeShapeType="1"/>
          </p:cNvSpPr>
          <p:nvPr/>
        </p:nvSpPr>
        <p:spPr bwMode="auto">
          <a:xfrm>
            <a:off x="1843088" y="2971800"/>
            <a:ext cx="33528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1" name="Line 28"/>
          <p:cNvSpPr>
            <a:spLocks noChangeShapeType="1"/>
          </p:cNvSpPr>
          <p:nvPr/>
        </p:nvSpPr>
        <p:spPr bwMode="auto">
          <a:xfrm>
            <a:off x="1919288" y="36576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2" name="Line 30"/>
          <p:cNvSpPr>
            <a:spLocks noChangeShapeType="1"/>
          </p:cNvSpPr>
          <p:nvPr/>
        </p:nvSpPr>
        <p:spPr bwMode="auto">
          <a:xfrm>
            <a:off x="1995488" y="4724400"/>
            <a:ext cx="3109912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3" name="Line 32"/>
          <p:cNvSpPr>
            <a:spLocks noChangeShapeType="1"/>
          </p:cNvSpPr>
          <p:nvPr/>
        </p:nvSpPr>
        <p:spPr bwMode="auto">
          <a:xfrm flipV="1">
            <a:off x="1995488" y="2362200"/>
            <a:ext cx="31242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4" name="Line 33"/>
          <p:cNvSpPr>
            <a:spLocks noChangeShapeType="1"/>
          </p:cNvSpPr>
          <p:nvPr/>
        </p:nvSpPr>
        <p:spPr bwMode="auto">
          <a:xfrm>
            <a:off x="2071688" y="556260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5" name="Line 34"/>
          <p:cNvSpPr>
            <a:spLocks noChangeShapeType="1"/>
          </p:cNvSpPr>
          <p:nvPr/>
        </p:nvSpPr>
        <p:spPr bwMode="auto">
          <a:xfrm flipV="1">
            <a:off x="1981200" y="3733800"/>
            <a:ext cx="3138488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8466" name="Line 35"/>
          <p:cNvSpPr>
            <a:spLocks noChangeShapeType="1"/>
          </p:cNvSpPr>
          <p:nvPr/>
        </p:nvSpPr>
        <p:spPr bwMode="auto">
          <a:xfrm flipV="1">
            <a:off x="1995488" y="5576888"/>
            <a:ext cx="2971800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667000" y="5715000"/>
            <a:ext cx="2133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FFFFFF"/>
                </a:solidFill>
              </a:rPr>
              <a:t>Observation Matrix</a:t>
            </a:r>
          </a:p>
        </p:txBody>
      </p:sp>
      <p:sp>
        <p:nvSpPr>
          <p:cNvPr id="18468" name="Oval 4"/>
          <p:cNvSpPr>
            <a:spLocks noChangeArrowheads="1"/>
          </p:cNvSpPr>
          <p:nvPr/>
        </p:nvSpPr>
        <p:spPr bwMode="auto">
          <a:xfrm>
            <a:off x="1600200" y="2743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2</a:t>
            </a:r>
          </a:p>
        </p:txBody>
      </p:sp>
      <p:sp>
        <p:nvSpPr>
          <p:cNvPr id="18469" name="Oval 4"/>
          <p:cNvSpPr>
            <a:spLocks noChangeArrowheads="1"/>
          </p:cNvSpPr>
          <p:nvPr/>
        </p:nvSpPr>
        <p:spPr bwMode="auto">
          <a:xfrm>
            <a:off x="1600200" y="3429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3</a:t>
            </a:r>
          </a:p>
        </p:txBody>
      </p:sp>
      <p:sp>
        <p:nvSpPr>
          <p:cNvPr id="18470" name="Oval 4"/>
          <p:cNvSpPr>
            <a:spLocks noChangeArrowheads="1"/>
          </p:cNvSpPr>
          <p:nvPr/>
        </p:nvSpPr>
        <p:spPr bwMode="auto">
          <a:xfrm>
            <a:off x="1600200" y="46482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i</a:t>
            </a:r>
          </a:p>
        </p:txBody>
      </p:sp>
      <p:sp>
        <p:nvSpPr>
          <p:cNvPr id="18471" name="Oval 4"/>
          <p:cNvSpPr>
            <a:spLocks noChangeArrowheads="1"/>
          </p:cNvSpPr>
          <p:nvPr/>
        </p:nvSpPr>
        <p:spPr bwMode="auto">
          <a:xfrm>
            <a:off x="1600200" y="52578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i+1</a:t>
            </a:r>
          </a:p>
        </p:txBody>
      </p:sp>
      <p:sp>
        <p:nvSpPr>
          <p:cNvPr id="18472" name="Oval 4"/>
          <p:cNvSpPr>
            <a:spLocks noChangeArrowheads="1"/>
          </p:cNvSpPr>
          <p:nvPr/>
        </p:nvSpPr>
        <p:spPr bwMode="auto">
          <a:xfrm>
            <a:off x="1600200" y="5867400"/>
            <a:ext cx="395288" cy="3190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M</a:t>
            </a:r>
          </a:p>
        </p:txBody>
      </p:sp>
      <p:sp>
        <p:nvSpPr>
          <p:cNvPr id="18473" name="Rectangle 11"/>
          <p:cNvSpPr>
            <a:spLocks noChangeArrowheads="1"/>
          </p:cNvSpPr>
          <p:nvPr/>
        </p:nvSpPr>
        <p:spPr bwMode="auto">
          <a:xfrm>
            <a:off x="5181600" y="26670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2</a:t>
            </a:r>
          </a:p>
        </p:txBody>
      </p:sp>
      <p:sp>
        <p:nvSpPr>
          <p:cNvPr id="18474" name="Rectangle 11"/>
          <p:cNvSpPr>
            <a:spLocks noChangeArrowheads="1"/>
          </p:cNvSpPr>
          <p:nvPr/>
        </p:nvSpPr>
        <p:spPr bwMode="auto">
          <a:xfrm>
            <a:off x="5181600" y="35052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3</a:t>
            </a:r>
          </a:p>
        </p:txBody>
      </p:sp>
      <p:sp>
        <p:nvSpPr>
          <p:cNvPr id="18475" name="Rectangle 11"/>
          <p:cNvSpPr>
            <a:spLocks noChangeArrowheads="1"/>
          </p:cNvSpPr>
          <p:nvPr/>
        </p:nvSpPr>
        <p:spPr bwMode="auto">
          <a:xfrm>
            <a:off x="5181600" y="4724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 err="1">
                <a:solidFill>
                  <a:srgbClr val="000000"/>
                </a:solidFill>
                <a:latin typeface="+mn-lt"/>
              </a:rPr>
              <a:t>j</a:t>
            </a:r>
            <a:endParaRPr lang="en-US" altLang="en-US" sz="2000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476" name="Rectangle 11"/>
          <p:cNvSpPr>
            <a:spLocks noChangeArrowheads="1"/>
          </p:cNvSpPr>
          <p:nvPr/>
        </p:nvSpPr>
        <p:spPr bwMode="auto">
          <a:xfrm>
            <a:off x="5181600" y="52578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j+1</a:t>
            </a:r>
          </a:p>
        </p:txBody>
      </p:sp>
      <p:sp>
        <p:nvSpPr>
          <p:cNvPr id="18477" name="Rectangle 11"/>
          <p:cNvSpPr>
            <a:spLocks noChangeArrowheads="1"/>
          </p:cNvSpPr>
          <p:nvPr/>
        </p:nvSpPr>
        <p:spPr bwMode="auto">
          <a:xfrm>
            <a:off x="5181600" y="5867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sz="2000" baseline="-25000" dirty="0">
                <a:solidFill>
                  <a:srgbClr val="000000"/>
                </a:solidFill>
                <a:latin typeface="+mn-lt"/>
              </a:rPr>
              <a:t>N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209800" y="3505200"/>
            <a:ext cx="2590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dirty="0">
                <a:solidFill>
                  <a:srgbClr val="FFFFFF"/>
                </a:solidFill>
              </a:rPr>
              <a:t>Optimal Estimation?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5641481" y="3154016"/>
            <a:ext cx="3172415" cy="64633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+mn-lt"/>
              </a:rPr>
              <a:t># of True assertions /Total # of assertions  a participant claims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8879914" y="3223349"/>
            <a:ext cx="2971800" cy="338554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+mn-lt"/>
              </a:rPr>
              <a:t>Probability an assertion is true</a:t>
            </a:r>
          </a:p>
        </p:txBody>
      </p:sp>
      <p:sp>
        <p:nvSpPr>
          <p:cNvPr id="82" name="Up Arrow 81"/>
          <p:cNvSpPr/>
          <p:nvPr/>
        </p:nvSpPr>
        <p:spPr>
          <a:xfrm>
            <a:off x="7386294" y="4169209"/>
            <a:ext cx="228600" cy="228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83" name="Up Arrow 82"/>
          <p:cNvSpPr/>
          <p:nvPr/>
        </p:nvSpPr>
        <p:spPr>
          <a:xfrm>
            <a:off x="9741355" y="4169209"/>
            <a:ext cx="228600" cy="228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8483" name="TextBox 83"/>
          <p:cNvSpPr txBox="1">
            <a:spLocks noChangeArrowheads="1"/>
          </p:cNvSpPr>
          <p:nvPr/>
        </p:nvSpPr>
        <p:spPr bwMode="auto">
          <a:xfrm>
            <a:off x="3124200" y="4419601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 err="1">
                <a:solidFill>
                  <a:srgbClr val="000000"/>
                </a:solidFill>
                <a:latin typeface="+mn-lt"/>
              </a:rPr>
              <a:t>S</a:t>
            </a:r>
            <a:r>
              <a:rPr lang="en-US" altLang="en-US" baseline="-25000" dirty="0" err="1">
                <a:solidFill>
                  <a:srgbClr val="000000"/>
                </a:solidFill>
                <a:latin typeface="+mn-lt"/>
              </a:rPr>
              <a:t>i</a:t>
            </a:r>
            <a:r>
              <a:rPr lang="en-US" altLang="en-US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n-US" baseline="-25000" dirty="0" err="1">
                <a:solidFill>
                  <a:srgbClr val="000000"/>
                </a:solidFill>
                <a:latin typeface="+mn-lt"/>
              </a:rPr>
              <a:t>j</a:t>
            </a:r>
            <a:r>
              <a:rPr lang="en-US" altLang="en-US" dirty="0">
                <a:solidFill>
                  <a:srgbClr val="000000"/>
                </a:solidFill>
                <a:latin typeface="+mn-lt"/>
              </a:rPr>
              <a:t>=1</a:t>
            </a:r>
          </a:p>
        </p:txBody>
      </p:sp>
      <p:sp>
        <p:nvSpPr>
          <p:cNvPr id="18484" name="Rectangle 1"/>
          <p:cNvSpPr>
            <a:spLocks noChangeArrowheads="1"/>
          </p:cNvSpPr>
          <p:nvPr/>
        </p:nvSpPr>
        <p:spPr bwMode="auto">
          <a:xfrm>
            <a:off x="707009" y="6249224"/>
            <a:ext cx="10887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D. Wang, L. Kaplan and T. </a:t>
            </a:r>
            <a:r>
              <a:rPr lang="en-US" altLang="en-US" sz="1800" dirty="0" err="1">
                <a:solidFill>
                  <a:srgbClr val="000000"/>
                </a:solidFill>
                <a:latin typeface="+mn-lt"/>
              </a:rPr>
              <a:t>Abdelzaher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, “On Truth Discovery in Social Sensing with Conflicting Observations: A Maximum Likelihood Estimation Approach”, </a:t>
            </a:r>
            <a:r>
              <a:rPr lang="en-US" altLang="en-US" sz="1800" dirty="0" smtClean="0">
                <a:solidFill>
                  <a:srgbClr val="000000"/>
                </a:solidFill>
                <a:latin typeface="+mn-lt"/>
              </a:rPr>
              <a:t> ACM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Transaction on </a:t>
            </a:r>
            <a:r>
              <a:rPr lang="en-US" altLang="en-US" sz="1800" dirty="0" smtClean="0">
                <a:solidFill>
                  <a:srgbClr val="000000"/>
                </a:solidFill>
                <a:latin typeface="+mn-lt"/>
              </a:rPr>
              <a:t>Sensor </a:t>
            </a:r>
            <a:r>
              <a:rPr lang="en-US" altLang="en-US" sz="1800" dirty="0">
                <a:solidFill>
                  <a:srgbClr val="000000"/>
                </a:solidFill>
                <a:latin typeface="+mn-lt"/>
              </a:rPr>
              <a:t>Networks (TOSN</a:t>
            </a:r>
            <a:r>
              <a:rPr lang="en-US" altLang="en-US" sz="1800" dirty="0" smtClean="0">
                <a:solidFill>
                  <a:srgbClr val="000000"/>
                </a:solidFill>
                <a:latin typeface="+mn-lt"/>
              </a:rPr>
              <a:t>), 2014</a:t>
            </a:r>
            <a:endParaRPr lang="en-US" altLang="en-US" sz="1800" dirty="0">
              <a:solidFill>
                <a:srgbClr val="000000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535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8201"/>
            <a:ext cx="12368463" cy="9276347"/>
          </a:xfrm>
        </p:spPr>
      </p:pic>
    </p:spTree>
    <p:extLst>
      <p:ext uri="{BB962C8B-B14F-4D97-AF65-F5344CB8AC3E}">
        <p14:creationId xmlns:p14="http://schemas.microsoft.com/office/powerpoint/2010/main" val="27447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5943" y="131974"/>
            <a:ext cx="12562113" cy="77299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 smtClean="0"/>
              <a:t>Generalized Fact-Finding: Considering Additional Information</a:t>
            </a:r>
            <a:endParaRPr lang="en-US" sz="3600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42594" y="1189568"/>
            <a:ext cx="10906812" cy="213360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Ex:  </a:t>
            </a:r>
            <a:r>
              <a:rPr lang="en-US" altLang="en-US" sz="2400" i="1" dirty="0"/>
              <a:t>“Obama was born in Hawaii” vs. “Obama was born in Kenya”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/>
              <a:t>Uncertainty in the claims: </a:t>
            </a:r>
            <a:r>
              <a:rPr lang="en-US" altLang="en-US" sz="2400" dirty="0"/>
              <a:t>“I’m 90% sure Obama was born in Hawaii”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/>
              <a:t>Attributes of sources: </a:t>
            </a:r>
            <a:r>
              <a:rPr lang="en-US" altLang="en-US" sz="2400" dirty="0"/>
              <a:t>The source making the first claim is Authority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/>
              <a:t>Similarity between claims:  </a:t>
            </a:r>
            <a:r>
              <a:rPr lang="en-US" altLang="en-US" sz="2400" dirty="0"/>
              <a:t>A source claiming “Kenya” implicitly prefers  neighboring “Uganda” over “Hawaii”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66385" y="3517994"/>
            <a:ext cx="11266386" cy="271806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  <a:defRPr/>
            </a:pPr>
            <a:r>
              <a:rPr lang="en-US" sz="2300" kern="0" dirty="0" smtClean="0">
                <a:solidFill>
                  <a:srgbClr val="000000"/>
                </a:solidFill>
              </a:rPr>
              <a:t>Key </a:t>
            </a:r>
            <a:r>
              <a:rPr lang="en-US" sz="2300" kern="0" dirty="0">
                <a:solidFill>
                  <a:srgbClr val="000000"/>
                </a:solidFill>
              </a:rPr>
              <a:t>Features: </a:t>
            </a:r>
            <a:r>
              <a:rPr lang="en-US" sz="2300" dirty="0">
                <a:solidFill>
                  <a:srgbClr val="000000"/>
                </a:solidFill>
              </a:rPr>
              <a:t>J. </a:t>
            </a:r>
            <a:r>
              <a:rPr lang="en-US" sz="2300" dirty="0" err="1">
                <a:solidFill>
                  <a:srgbClr val="000000"/>
                </a:solidFill>
              </a:rPr>
              <a:t>Pasternack</a:t>
            </a:r>
            <a:r>
              <a:rPr lang="en-US" sz="2300" dirty="0">
                <a:solidFill>
                  <a:srgbClr val="000000"/>
                </a:solidFill>
              </a:rPr>
              <a:t> and D. Roth,  “Making Better Informed Trust Decisions with Generalized Fact-Finding“, IJCAI’11</a:t>
            </a:r>
            <a:endParaRPr lang="en-US" sz="2300" kern="0" dirty="0">
              <a:solidFill>
                <a:srgbClr val="000000"/>
              </a:solidFill>
            </a:endParaRPr>
          </a:p>
          <a:p>
            <a:pPr lvl="1" defTabSz="914400">
              <a:spcAft>
                <a:spcPts val="600"/>
              </a:spcAft>
              <a:defRPr/>
            </a:pPr>
            <a:r>
              <a:rPr lang="en-US" sz="2300" kern="0" dirty="0">
                <a:solidFill>
                  <a:srgbClr val="000000"/>
                </a:solidFill>
              </a:rPr>
              <a:t>Consider </a:t>
            </a:r>
            <a:r>
              <a:rPr lang="en-US" sz="2300" b="1" kern="0" dirty="0">
                <a:solidFill>
                  <a:srgbClr val="000000"/>
                </a:solidFill>
              </a:rPr>
              <a:t>Additional/Background Knowledge </a:t>
            </a:r>
            <a:r>
              <a:rPr lang="en-US" sz="2300" kern="0" dirty="0">
                <a:solidFill>
                  <a:srgbClr val="000000"/>
                </a:solidFill>
              </a:rPr>
              <a:t>in Fact-finding (e.g., source uncertainty, claim similarity, group information)</a:t>
            </a:r>
          </a:p>
          <a:p>
            <a:pPr lvl="1" defTabSz="914400">
              <a:spcAft>
                <a:spcPts val="600"/>
              </a:spcAft>
              <a:defRPr/>
            </a:pPr>
            <a:r>
              <a:rPr lang="en-US" sz="2300" kern="0" dirty="0">
                <a:solidFill>
                  <a:srgbClr val="000000"/>
                </a:solidFill>
              </a:rPr>
              <a:t>Model Additional Knowledge </a:t>
            </a:r>
            <a:r>
              <a:rPr lang="en-US" sz="2300" b="1" kern="0" dirty="0">
                <a:solidFill>
                  <a:srgbClr val="000000"/>
                </a:solidFill>
              </a:rPr>
              <a:t>as Link Weights </a:t>
            </a:r>
            <a:r>
              <a:rPr lang="en-US" sz="2300" kern="0" dirty="0">
                <a:solidFill>
                  <a:srgbClr val="000000"/>
                </a:solidFill>
              </a:rPr>
              <a:t>to Generalize Fact-finding algorithms</a:t>
            </a:r>
          </a:p>
          <a:p>
            <a:pPr lvl="1" defTabSz="914400">
              <a:spcAft>
                <a:spcPts val="600"/>
              </a:spcAft>
              <a:defRPr/>
            </a:pPr>
            <a:r>
              <a:rPr lang="en-US" sz="2300" kern="0" dirty="0">
                <a:solidFill>
                  <a:srgbClr val="000000"/>
                </a:solidFill>
              </a:rPr>
              <a:t>Generalize bi-partite graph to</a:t>
            </a:r>
            <a:r>
              <a:rPr lang="en-US" sz="2300" b="1" kern="0" dirty="0">
                <a:solidFill>
                  <a:srgbClr val="000000"/>
                </a:solidFill>
              </a:rPr>
              <a:t> k-partite graph </a:t>
            </a:r>
            <a:r>
              <a:rPr lang="en-US" sz="2300" kern="0" dirty="0">
                <a:solidFill>
                  <a:srgbClr val="000000"/>
                </a:solidFill>
              </a:rPr>
              <a:t>to consider source groups or attributes </a:t>
            </a:r>
          </a:p>
        </p:txBody>
      </p:sp>
    </p:spTree>
    <p:extLst>
      <p:ext uri="{BB962C8B-B14F-4D97-AF65-F5344CB8AC3E}">
        <p14:creationId xmlns:p14="http://schemas.microsoft.com/office/powerpoint/2010/main" val="28401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88999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Truth Discovery and Copying Detection in a Dynamic World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65607" y="1219200"/>
            <a:ext cx="11192283" cy="4876800"/>
          </a:xfrm>
        </p:spPr>
        <p:txBody>
          <a:bodyPr/>
          <a:lstStyle/>
          <a:p>
            <a:r>
              <a:rPr lang="en-US" altLang="en-US" sz="2400" dirty="0" smtClean="0"/>
              <a:t>Luna Dong’s series work on truth discovery and data integration</a:t>
            </a:r>
          </a:p>
          <a:p>
            <a:r>
              <a:rPr lang="en-US" altLang="en-US" sz="2400" dirty="0" smtClean="0"/>
              <a:t>Find true values and determine the copying relationship between sources (VLDB’09)</a:t>
            </a:r>
          </a:p>
          <a:p>
            <a:r>
              <a:rPr lang="en-US" altLang="en-US" sz="2400" dirty="0" smtClean="0"/>
              <a:t>Quality of sources over time: coverage, exactness and freshness</a:t>
            </a:r>
          </a:p>
          <a:p>
            <a:r>
              <a:rPr lang="en-US" altLang="en-US" sz="2400" dirty="0" smtClean="0"/>
              <a:t>Use hidden Markov model (HMM) to decide whether a source is a copier of another and identifies the specific moments it copies</a:t>
            </a:r>
          </a:p>
          <a:p>
            <a:r>
              <a:rPr lang="en-US" altLang="en-US" sz="2400" dirty="0" smtClean="0"/>
              <a:t>Use a Bayesian model that aggregates info from sources to decide the true value for a data items and the evolution of the true value over time</a:t>
            </a:r>
          </a:p>
          <a:p>
            <a:r>
              <a:rPr lang="en-US" altLang="en-US" sz="2400" dirty="0" smtClean="0"/>
              <a:t>Further study on truth finding on the Web (e.g., VLDB’13)</a:t>
            </a:r>
          </a:p>
          <a:p>
            <a:pPr lvl="1"/>
            <a:r>
              <a:rPr lang="en-US" altLang="en-US" sz="2400" dirty="0" smtClean="0"/>
              <a:t>Lot of inconsistencies on even deep web, in some highly “trusted” domains, e.g., stock and flight</a:t>
            </a:r>
          </a:p>
          <a:p>
            <a:pPr lvl="1"/>
            <a:r>
              <a:rPr lang="en-US" altLang="en-US" sz="2400" dirty="0" smtClean="0"/>
              <a:t>For 70% of data items, &gt; 1 value is provided: Widely open!</a:t>
            </a:r>
          </a:p>
        </p:txBody>
      </p:sp>
    </p:spTree>
    <p:extLst>
      <p:ext uri="{BB962C8B-B14F-4D97-AF65-F5344CB8AC3E}">
        <p14:creationId xmlns:p14="http://schemas.microsoft.com/office/powerpoint/2010/main" val="4796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10838438" y="3767317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From </a:t>
            </a:r>
            <a:r>
              <a:rPr lang="en-US" dirty="0" err="1"/>
              <a:t>TruthFinder</a:t>
            </a:r>
            <a:r>
              <a:rPr lang="en-US" dirty="0"/>
              <a:t> to Latent Truth Model (LTM)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001605"/>
          </a:xfrm>
        </p:spPr>
        <p:txBody>
          <a:bodyPr/>
          <a:lstStyle/>
          <a:p>
            <a:r>
              <a:rPr lang="en-US" altLang="en-US" sz="2200" dirty="0" smtClean="0"/>
              <a:t>HITS-like </a:t>
            </a:r>
            <a:r>
              <a:rPr lang="en-US" altLang="en-US" sz="2200" dirty="0"/>
              <a:t>Random Walk methods (e.g., </a:t>
            </a:r>
            <a:r>
              <a:rPr lang="en-US" altLang="en-US" sz="2200" dirty="0" err="1"/>
              <a:t>TruthFinder</a:t>
            </a:r>
            <a:r>
              <a:rPr lang="en-US" altLang="en-US" sz="2200" dirty="0"/>
              <a:t>(KDD’08), 3-Estimate(WSDM’10), Invest(COLING’10), …)</a:t>
            </a:r>
          </a:p>
          <a:p>
            <a:pPr lvl="1"/>
            <a:r>
              <a:rPr lang="en-US" altLang="en-US" sz="2200" dirty="0"/>
              <a:t>Higher Quality Sources </a:t>
            </a:r>
            <a:r>
              <a:rPr lang="en-US" altLang="en-US" sz="2200" dirty="0">
                <a:sym typeface="Wingdings" panose="05000000000000000000" pitchFamily="2" charset="2"/>
              </a:rPr>
              <a:t>↔ More Probable Facts</a:t>
            </a:r>
          </a:p>
          <a:p>
            <a:r>
              <a:rPr lang="en-US" altLang="en-US" sz="2200" dirty="0">
                <a:sym typeface="Wingdings" panose="05000000000000000000" pitchFamily="2" charset="2"/>
              </a:rPr>
              <a:t>Limitations</a:t>
            </a:r>
          </a:p>
          <a:p>
            <a:pPr lvl="1"/>
            <a:r>
              <a:rPr lang="en-US" altLang="en-US" sz="2200" dirty="0">
                <a:sym typeface="Wingdings" panose="05000000000000000000" pitchFamily="2" charset="2"/>
              </a:rPr>
              <a:t>Quality as a single value: Precision or Accuracy</a:t>
            </a:r>
          </a:p>
          <a:p>
            <a:pPr lvl="1"/>
            <a:r>
              <a:rPr lang="en-US" altLang="en-US" sz="2200" dirty="0">
                <a:sym typeface="Wingdings" panose="05000000000000000000" pitchFamily="2" charset="2"/>
              </a:rPr>
              <a:t>In practice, some sources tend to ignore true attributes (False Negatives), while some others tend to produce false attributes (False Positives).</a:t>
            </a:r>
          </a:p>
          <a:p>
            <a:pPr lvl="1"/>
            <a:r>
              <a:rPr lang="en-US" altLang="en-US" sz="2200" dirty="0">
                <a:sym typeface="Wingdings" panose="05000000000000000000" pitchFamily="2" charset="2"/>
              </a:rPr>
              <a:t>FN ǂ FP when there are multiple truths per entity!</a:t>
            </a:r>
            <a:endParaRPr lang="en-US" altLang="en-US" sz="2200" dirty="0"/>
          </a:p>
          <a:p>
            <a:r>
              <a:rPr lang="en-US" altLang="en-US" sz="2200" dirty="0"/>
              <a:t>LTM (Latent Truth Model): Bo Zhao, Benjamin I. P. Rubinstein, Jim </a:t>
            </a:r>
            <a:r>
              <a:rPr lang="en-US" altLang="en-US" sz="2200" dirty="0" err="1"/>
              <a:t>Gemmell</a:t>
            </a:r>
            <a:r>
              <a:rPr lang="en-US" altLang="en-US" sz="2200" dirty="0"/>
              <a:t>, and Jiawei Han, "</a:t>
            </a:r>
            <a:r>
              <a:rPr lang="en-US" altLang="en-US" sz="2200" dirty="0">
                <a:solidFill>
                  <a:srgbClr val="FF0000"/>
                </a:solidFill>
                <a:hlinkClick r:id="rId3"/>
              </a:rPr>
              <a:t>A Bayesian Approach to Discovering Truth from Conflicting Sources for Data Integration</a:t>
            </a:r>
            <a:r>
              <a:rPr lang="en-US" altLang="en-US" sz="2200" dirty="0"/>
              <a:t>", VLDB'12</a:t>
            </a:r>
          </a:p>
          <a:p>
            <a:r>
              <a:rPr lang="en-US" altLang="en-US" sz="2200" dirty="0"/>
              <a:t>LTM: A Principled Probabilistic Model </a:t>
            </a:r>
          </a:p>
          <a:p>
            <a:r>
              <a:rPr lang="en-US" altLang="en-US" sz="2200" dirty="0"/>
              <a:t>Model negative claims and two-sided source quality with Bayesian regularization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01" y="1163546"/>
            <a:ext cx="4760740" cy="281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What Is Latent Truth Model?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7346848" cy="4954471"/>
          </a:xfrm>
        </p:spPr>
        <p:txBody>
          <a:bodyPr/>
          <a:lstStyle/>
          <a:p>
            <a:pPr defTabSz="914400" fontAlgn="base"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Different but real situations (new </a:t>
            </a:r>
            <a:r>
              <a:rPr lang="en-US" sz="2400" dirty="0" smtClean="0">
                <a:solidFill>
                  <a:srgbClr val="000000"/>
                </a:solidFill>
              </a:rPr>
              <a:t>assumptions)</a:t>
            </a:r>
          </a:p>
          <a:p>
            <a:pPr lvl="1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Multiple </a:t>
            </a:r>
            <a:r>
              <a:rPr lang="en-US" sz="2400" dirty="0">
                <a:solidFill>
                  <a:srgbClr val="000000"/>
                </a:solidFill>
              </a:rPr>
              <a:t>facts can be true for each entity (</a:t>
            </a:r>
            <a:r>
              <a:rPr lang="en-US" sz="2400" dirty="0" smtClean="0">
                <a:solidFill>
                  <a:srgbClr val="000000"/>
                </a:solidFill>
              </a:rPr>
              <a:t>object)</a:t>
            </a:r>
          </a:p>
          <a:p>
            <a:pPr lvl="2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One </a:t>
            </a:r>
            <a:r>
              <a:rPr lang="en-US" sz="2400" dirty="0">
                <a:solidFill>
                  <a:srgbClr val="000000"/>
                </a:solidFill>
              </a:rPr>
              <a:t>book may have 2+ </a:t>
            </a:r>
            <a:r>
              <a:rPr lang="en-US" sz="2400" dirty="0" smtClean="0">
                <a:solidFill>
                  <a:srgbClr val="000000"/>
                </a:solidFill>
              </a:rPr>
              <a:t>authors</a:t>
            </a:r>
          </a:p>
          <a:p>
            <a:pPr lvl="1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A </a:t>
            </a:r>
            <a:r>
              <a:rPr lang="en-US" sz="2400" dirty="0">
                <a:solidFill>
                  <a:srgbClr val="000000"/>
                </a:solidFill>
              </a:rPr>
              <a:t>source can make multiple claims per entity, where more than one of them can be </a:t>
            </a:r>
            <a:r>
              <a:rPr lang="en-US" sz="2400" dirty="0" smtClean="0">
                <a:solidFill>
                  <a:srgbClr val="000000"/>
                </a:solidFill>
              </a:rPr>
              <a:t>true</a:t>
            </a:r>
          </a:p>
          <a:p>
            <a:pPr lvl="2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A </a:t>
            </a:r>
            <a:r>
              <a:rPr lang="en-US" sz="2400" dirty="0">
                <a:solidFill>
                  <a:srgbClr val="000000"/>
                </a:solidFill>
              </a:rPr>
              <a:t>source may claim a book w. 3 </a:t>
            </a:r>
            <a:r>
              <a:rPr lang="en-US" sz="2400" dirty="0" smtClean="0">
                <a:solidFill>
                  <a:srgbClr val="000000"/>
                </a:solidFill>
              </a:rPr>
              <a:t>authors</a:t>
            </a:r>
          </a:p>
          <a:p>
            <a:pPr lvl="1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Sources </a:t>
            </a:r>
            <a:r>
              <a:rPr lang="en-US" sz="2400" dirty="0">
                <a:solidFill>
                  <a:srgbClr val="000000"/>
                </a:solidFill>
              </a:rPr>
              <a:t>and objects are independent </a:t>
            </a:r>
            <a:r>
              <a:rPr lang="en-US" sz="2400" dirty="0" smtClean="0">
                <a:solidFill>
                  <a:srgbClr val="000000"/>
                </a:solidFill>
              </a:rPr>
              <a:t>respectively</a:t>
            </a:r>
          </a:p>
          <a:p>
            <a:pPr lvl="2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Assume </a:t>
            </a:r>
            <a:r>
              <a:rPr lang="en-US" sz="2400" dirty="0">
                <a:solidFill>
                  <a:srgbClr val="000000"/>
                </a:solidFill>
              </a:rPr>
              <a:t>book websites and books are </a:t>
            </a:r>
            <a:r>
              <a:rPr lang="en-US" sz="2400" dirty="0" smtClean="0">
                <a:solidFill>
                  <a:srgbClr val="000000"/>
                </a:solidFill>
              </a:rPr>
              <a:t>independent</a:t>
            </a:r>
          </a:p>
          <a:p>
            <a:pPr lvl="1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dirty="0">
                <a:solidFill>
                  <a:srgbClr val="000000"/>
                </a:solidFill>
              </a:rPr>
              <a:t>majority of data coming from many sources are not </a:t>
            </a:r>
            <a:r>
              <a:rPr lang="en-US" sz="2400" dirty="0" smtClean="0">
                <a:solidFill>
                  <a:srgbClr val="000000"/>
                </a:solidFill>
              </a:rPr>
              <a:t>erroneous</a:t>
            </a:r>
          </a:p>
          <a:p>
            <a:pPr lvl="2" defTabSz="914400" fontAlgn="base">
              <a:spcAft>
                <a:spcPct val="0"/>
              </a:spcAft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Trust </a:t>
            </a:r>
            <a:r>
              <a:rPr lang="en-US" sz="2400" dirty="0">
                <a:solidFill>
                  <a:srgbClr val="000000"/>
                </a:solidFill>
              </a:rPr>
              <a:t>the majority of the claims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801277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Challenge: Why Voting Does Not Work?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65" y="1163547"/>
            <a:ext cx="4986781" cy="1466553"/>
          </a:xfrm>
        </p:spPr>
        <p:txBody>
          <a:bodyPr/>
          <a:lstStyle/>
          <a:p>
            <a:pPr marL="365125">
              <a:spcBef>
                <a:spcPts val="300"/>
              </a:spcBef>
            </a:pPr>
            <a:r>
              <a:rPr lang="en-US" altLang="en-US" sz="2200" dirty="0" smtClean="0"/>
              <a:t>Input:</a:t>
            </a:r>
          </a:p>
          <a:p>
            <a:pPr marL="641344" lvl="1">
              <a:spcBef>
                <a:spcPts val="300"/>
              </a:spcBef>
            </a:pPr>
            <a:r>
              <a:rPr lang="en-US" altLang="en-US" sz="2200" dirty="0" smtClean="0">
                <a:solidFill>
                  <a:srgbClr val="FF0000"/>
                </a:solidFill>
              </a:rPr>
              <a:t>Facts </a:t>
            </a:r>
            <a:r>
              <a:rPr lang="en-US" altLang="en-US" sz="2200" dirty="0"/>
              <a:t>= (Entity, Attribute) </a:t>
            </a:r>
            <a:endParaRPr lang="en-US" altLang="en-US" sz="2200" dirty="0" smtClean="0"/>
          </a:p>
          <a:p>
            <a:pPr marL="641344" lvl="1">
              <a:spcBef>
                <a:spcPts val="300"/>
              </a:spcBef>
            </a:pPr>
            <a:r>
              <a:rPr lang="en-US" altLang="en-US" sz="2200" dirty="0" smtClean="0">
                <a:solidFill>
                  <a:srgbClr val="FF0000"/>
                </a:solidFill>
              </a:rPr>
              <a:t>Claims </a:t>
            </a:r>
            <a:r>
              <a:rPr lang="en-US" altLang="en-US" sz="2200" dirty="0"/>
              <a:t>= (Relation, Source, Observation)</a:t>
            </a:r>
          </a:p>
          <a:p>
            <a:pPr marL="365125">
              <a:spcBef>
                <a:spcPts val="30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Output: Truth(Relation) → {1, 0}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88437" y="1163547"/>
            <a:ext cx="6608190" cy="217354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</a:rPr>
              <a:t>Many sources are not of high quality: Cannot trust all sources in voting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</a:rPr>
              <a:t>Movie: Harry Potter and the Deathly Hallows</a:t>
            </a:r>
          </a:p>
          <a:p>
            <a:pPr lvl="1"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FF0000"/>
                </a:solidFill>
              </a:rPr>
              <a:t>IMDB</a:t>
            </a:r>
            <a:r>
              <a:rPr lang="en-US" altLang="en-US" sz="2200" dirty="0">
                <a:solidFill>
                  <a:srgbClr val="000000"/>
                </a:solidFill>
              </a:rPr>
              <a:t>: Daniel Radcliffe, Emma Watson</a:t>
            </a:r>
          </a:p>
          <a:p>
            <a:pPr lvl="1"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FF0000"/>
                </a:solidFill>
              </a:rPr>
              <a:t>Nexflix</a:t>
            </a:r>
            <a:r>
              <a:rPr lang="en-US" altLang="en-US" sz="2200" dirty="0">
                <a:solidFill>
                  <a:srgbClr val="000000"/>
                </a:solidFill>
              </a:rPr>
              <a:t>: Daniel Radcliffe</a:t>
            </a:r>
            <a:endParaRPr lang="en-US" altLang="en-US" sz="2200" dirty="0">
              <a:solidFill>
                <a:srgbClr val="558ED5"/>
              </a:solidFill>
            </a:endParaRPr>
          </a:p>
          <a:p>
            <a:pPr lvl="1"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altLang="en-US" sz="2200" dirty="0" err="1">
                <a:solidFill>
                  <a:srgbClr val="FF0000"/>
                </a:solidFill>
              </a:rPr>
              <a:t>BadSource.Com</a:t>
            </a:r>
            <a:r>
              <a:rPr lang="en-US" altLang="en-US" sz="2200" dirty="0">
                <a:solidFill>
                  <a:srgbClr val="000000"/>
                </a:solidFill>
              </a:rPr>
              <a:t>: Daniel Radcliffe, Johnny Depp</a:t>
            </a:r>
          </a:p>
        </p:txBody>
      </p:sp>
      <p:sp>
        <p:nvSpPr>
          <p:cNvPr id="7" name="Oval 6"/>
          <p:cNvSpPr/>
          <p:nvPr/>
        </p:nvSpPr>
        <p:spPr>
          <a:xfrm>
            <a:off x="8764849" y="2150882"/>
            <a:ext cx="1670622" cy="573464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903691" y="2867173"/>
            <a:ext cx="1493313" cy="517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  <a:latin typeface="Calibri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690395"/>
              </p:ext>
            </p:extLst>
          </p:nvPr>
        </p:nvGraphicFramePr>
        <p:xfrm>
          <a:off x="1563276" y="3957751"/>
          <a:ext cx="2681288" cy="1584552"/>
        </p:xfrm>
        <a:graphic>
          <a:graphicData uri="http://schemas.openxmlformats.org/drawingml/2006/table">
            <a:tbl>
              <a:tblPr/>
              <a:tblGrid>
                <a:gridCol w="430213"/>
                <a:gridCol w="685800"/>
                <a:gridCol w="1565275"/>
              </a:tblGrid>
              <a:tr h="57892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RID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Entity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Attribute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351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HP7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Daniel Radcliffe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1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HP7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Emma Watson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1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HP7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Johnny Depp</a:t>
                      </a:r>
                    </a:p>
                  </a:txBody>
                  <a:tcPr marT="45669" marB="4566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68076" y="5551600"/>
            <a:ext cx="19050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Input: Fact Table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92754"/>
              </p:ext>
            </p:extLst>
          </p:nvPr>
        </p:nvGraphicFramePr>
        <p:xfrm>
          <a:off x="4455702" y="3418000"/>
          <a:ext cx="2519363" cy="3017835"/>
        </p:xfrm>
        <a:graphic>
          <a:graphicData uri="http://schemas.openxmlformats.org/drawingml/2006/table">
            <a:tbl>
              <a:tblPr/>
              <a:tblGrid>
                <a:gridCol w="676275"/>
                <a:gridCol w="1195388"/>
                <a:gridCol w="647700"/>
              </a:tblGrid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RID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Source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Obs.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IMDB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IMDB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IMDB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Netflix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Netflix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Netflix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BadSource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3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BadSource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87476" y="6389800"/>
            <a:ext cx="20574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Input: Claim Table</a:t>
            </a:r>
          </a:p>
        </p:txBody>
      </p:sp>
      <p:sp>
        <p:nvSpPr>
          <p:cNvPr id="13" name="Striped Right Arrow 12"/>
          <p:cNvSpPr/>
          <p:nvPr/>
        </p:nvSpPr>
        <p:spPr>
          <a:xfrm>
            <a:off x="7319552" y="4729276"/>
            <a:ext cx="823913" cy="822325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5373"/>
              </p:ext>
            </p:extLst>
          </p:nvPr>
        </p:nvGraphicFramePr>
        <p:xfrm>
          <a:off x="8354602" y="4622913"/>
          <a:ext cx="1285875" cy="1371600"/>
        </p:xfrm>
        <a:graphic>
          <a:graphicData uri="http://schemas.openxmlformats.org/drawingml/2006/table">
            <a:tbl>
              <a:tblPr/>
              <a:tblGrid>
                <a:gridCol w="600075"/>
                <a:gridCol w="685800"/>
              </a:tblGrid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Truth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54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989477" y="5951650"/>
            <a:ext cx="22209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Output: Truth Table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7135402" y="3418000"/>
            <a:ext cx="3114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>
                <a:solidFill>
                  <a:srgbClr val="008000"/>
                </a:solidFill>
                <a:latin typeface="Tahoma" panose="020B0604030504040204" pitchFamily="34" charset="0"/>
              </a:rPr>
              <a:t>False Negative (threshold = 0.5)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7202077" y="3722800"/>
            <a:ext cx="3008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>
                <a:solidFill>
                  <a:srgbClr val="FF0000"/>
                </a:solidFill>
                <a:latin typeface="Tahoma" panose="020B0604030504040204" pitchFamily="34" charset="0"/>
              </a:rPr>
              <a:t>False Positive (threshold = 0.3)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7722777" y="4027600"/>
            <a:ext cx="1939925" cy="338138"/>
          </a:xfrm>
          <a:prstGeom prst="rect">
            <a:avLst/>
          </a:prstGeom>
          <a:solidFill>
            <a:srgbClr val="D7FD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Optimal Threshold?</a:t>
            </a:r>
          </a:p>
        </p:txBody>
      </p:sp>
    </p:spTree>
    <p:extLst>
      <p:ext uri="{BB962C8B-B14F-4D97-AF65-F5344CB8AC3E}">
        <p14:creationId xmlns:p14="http://schemas.microsoft.com/office/powerpoint/2010/main" val="110707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829557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Multiple Truths for Same Entities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154098"/>
            <a:ext cx="8203757" cy="5703902"/>
          </a:xfrm>
        </p:spPr>
        <p:txBody>
          <a:bodyPr/>
          <a:lstStyle/>
          <a:p>
            <a:r>
              <a:rPr lang="en-US" altLang="en-US" sz="2000" dirty="0"/>
              <a:t>Implicit negative claims by source s: </a:t>
            </a:r>
          </a:p>
          <a:p>
            <a:pPr lvl="1"/>
            <a:r>
              <a:rPr lang="en-US" altLang="en-US" sz="2000" dirty="0"/>
              <a:t>For those facts not claimed true by source s, but by some other sources</a:t>
            </a:r>
          </a:p>
          <a:p>
            <a:r>
              <a:rPr lang="en-US" altLang="en-US" sz="2000" dirty="0"/>
              <a:t>Modeling negative claims and two-sided errors (false positives, false negatives) is essential for supporting multiple truths:</a:t>
            </a:r>
          </a:p>
          <a:p>
            <a:pPr lvl="1"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Negative claims can help detect false attributes</a:t>
            </a:r>
          </a:p>
          <a:p>
            <a:pPr lvl="1"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Negative claims by high recall sources are usually very accurate, e.g., IMDB</a:t>
            </a:r>
          </a:p>
          <a:p>
            <a:pPr lvl="1"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Negative claims by low recall sources should not count much, e.g., Netflix</a:t>
            </a:r>
          </a:p>
          <a:p>
            <a:pPr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Thus, LTM Naturally supports multiple true attribute values</a:t>
            </a:r>
          </a:p>
          <a:p>
            <a:pPr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LTM can naturally incorporate prior domain knowledge through Bayesian priors</a:t>
            </a:r>
          </a:p>
          <a:p>
            <a:pPr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An efficient and scalable linear complexity inference algorithm</a:t>
            </a:r>
          </a:p>
          <a:p>
            <a:pPr lvl="1" defTabSz="914400" fontAlgn="base"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LTM can run in either batch or online streaming modes for incremental truth </a:t>
            </a:r>
            <a:r>
              <a:rPr lang="en-US" altLang="en-US" sz="2000" dirty="0" smtClean="0">
                <a:solidFill>
                  <a:srgbClr val="000000"/>
                </a:solidFill>
              </a:rPr>
              <a:t>finding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8140539" y="1277957"/>
            <a:ext cx="3781425" cy="1622425"/>
            <a:chOff x="2555776" y="1933600"/>
            <a:chExt cx="4248472" cy="1800639"/>
          </a:xfrm>
        </p:grpSpPr>
        <p:grpSp>
          <p:nvGrpSpPr>
            <p:cNvPr id="7" name="Group 4"/>
            <p:cNvGrpSpPr>
              <a:grpSpLocks/>
            </p:cNvGrpSpPr>
            <p:nvPr/>
          </p:nvGrpSpPr>
          <p:grpSpPr bwMode="auto">
            <a:xfrm>
              <a:off x="2555776" y="1992704"/>
              <a:ext cx="4248472" cy="1729129"/>
              <a:chOff x="2267744" y="1988840"/>
              <a:chExt cx="4248472" cy="1729129"/>
            </a:xfrm>
          </p:grpSpPr>
          <p:sp>
            <p:nvSpPr>
              <p:cNvPr id="10" name="Can 9"/>
              <p:cNvSpPr/>
              <p:nvPr/>
            </p:nvSpPr>
            <p:spPr>
              <a:xfrm>
                <a:off x="2267744" y="2421301"/>
                <a:ext cx="936377" cy="86508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dirty="0">
                    <a:solidFill>
                      <a:srgbClr val="FFFFFF"/>
                    </a:solidFill>
                  </a:rPr>
                  <a:t>Source</a:t>
                </a:r>
              </a:p>
            </p:txBody>
          </p:sp>
          <p:sp>
            <p:nvSpPr>
              <p:cNvPr id="11" name="Can 10"/>
              <p:cNvSpPr/>
              <p:nvPr/>
            </p:nvSpPr>
            <p:spPr>
              <a:xfrm>
                <a:off x="5579840" y="2421301"/>
                <a:ext cx="936376" cy="865081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 dirty="0">
                    <a:solidFill>
                      <a:srgbClr val="FFFFFF"/>
                    </a:solidFill>
                  </a:rPr>
                  <a:t>Source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067370" y="2061878"/>
                <a:ext cx="649221" cy="64837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>
                    <a:solidFill>
                      <a:srgbClr val="FFFFFF"/>
                    </a:solidFill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067370" y="2852960"/>
                <a:ext cx="649221" cy="64837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>
                    <a:solidFill>
                      <a:srgbClr val="FFFFFF"/>
                    </a:solidFill>
                    <a:latin typeface="Calibri" pitchFamily="34" charset="0"/>
                  </a:rPr>
                  <a:t>B</a:t>
                </a:r>
              </a:p>
            </p:txBody>
          </p:sp>
          <p:cxnSp>
            <p:nvCxnSpPr>
              <p:cNvPr id="14" name="Straight Arrow Connector 13"/>
              <p:cNvCxnSpPr>
                <a:stCxn id="11" idx="2"/>
                <a:endCxn id="12" idx="6"/>
              </p:cNvCxnSpPr>
              <p:nvPr/>
            </p:nvCxnSpPr>
            <p:spPr>
              <a:xfrm flipH="1" flipV="1">
                <a:off x="4716591" y="2386063"/>
                <a:ext cx="863250" cy="466897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11" idx="2"/>
                <a:endCxn id="13" idx="6"/>
              </p:cNvCxnSpPr>
              <p:nvPr/>
            </p:nvCxnSpPr>
            <p:spPr>
              <a:xfrm flipH="1">
                <a:off x="4716591" y="2852960"/>
                <a:ext cx="863250" cy="324185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10" idx="4"/>
                <a:endCxn id="12" idx="2"/>
              </p:cNvCxnSpPr>
              <p:nvPr/>
            </p:nvCxnSpPr>
            <p:spPr>
              <a:xfrm flipV="1">
                <a:off x="3204121" y="2386063"/>
                <a:ext cx="863250" cy="466897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0" idx="4"/>
                <a:endCxn id="13" idx="2"/>
              </p:cNvCxnSpPr>
              <p:nvPr/>
            </p:nvCxnSpPr>
            <p:spPr>
              <a:xfrm>
                <a:off x="3204121" y="2852960"/>
                <a:ext cx="863250" cy="32418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3"/>
              <p:cNvSpPr txBox="1">
                <a:spLocks noChangeArrowheads="1"/>
              </p:cNvSpPr>
              <p:nvPr/>
            </p:nvSpPr>
            <p:spPr bwMode="auto">
              <a:xfrm>
                <a:off x="3131840" y="3068960"/>
                <a:ext cx="1296144" cy="649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rgbClr val="12076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600" i="1">
                    <a:solidFill>
                      <a:srgbClr val="FF0000"/>
                    </a:solidFill>
                    <a:latin typeface="Tahoma" panose="020B0604030504040204" pitchFamily="34" charset="0"/>
                  </a:rPr>
                  <a:t>Negative Claim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3131840" y="2060848"/>
                <a:ext cx="1080119" cy="649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rgbClr val="12076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600" i="1">
                    <a:solidFill>
                      <a:srgbClr val="008000"/>
                    </a:solidFill>
                    <a:latin typeface="Tahoma" panose="020B0604030504040204" pitchFamily="34" charset="0"/>
                  </a:rPr>
                  <a:t>Positive Claim</a:t>
                </a:r>
              </a:p>
            </p:txBody>
          </p:sp>
          <p:sp>
            <p:nvSpPr>
              <p:cNvPr id="20" name="Rectangle 15"/>
              <p:cNvSpPr>
                <a:spLocks noChangeArrowheads="1"/>
              </p:cNvSpPr>
              <p:nvPr/>
            </p:nvSpPr>
            <p:spPr bwMode="auto">
              <a:xfrm>
                <a:off x="4860032" y="1988840"/>
                <a:ext cx="1080119" cy="649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rgbClr val="12076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600" i="1">
                    <a:solidFill>
                      <a:srgbClr val="008000"/>
                    </a:solidFill>
                    <a:latin typeface="Tahoma" panose="020B0604030504040204" pitchFamily="34" charset="0"/>
                  </a:rPr>
                  <a:t>Positive Claim</a:t>
                </a:r>
              </a:p>
            </p:txBody>
          </p:sp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4788025" y="3068960"/>
                <a:ext cx="1080423" cy="649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rgbClr val="12076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600" i="1" dirty="0">
                    <a:solidFill>
                      <a:srgbClr val="008000"/>
                    </a:solidFill>
                    <a:latin typeface="Tahoma" panose="020B0604030504040204" pitchFamily="34" charset="0"/>
                  </a:rPr>
                  <a:t>Positive Claim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4212716" y="1933600"/>
              <a:ext cx="934592" cy="180063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4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261808" y="1416378"/>
            <a:ext cx="3937184" cy="2673351"/>
            <a:chOff x="6781800" y="1143000"/>
            <a:chExt cx="3937184" cy="2673351"/>
          </a:xfrm>
        </p:grpSpPr>
        <p:grpSp>
          <p:nvGrpSpPr>
            <p:cNvPr id="13" name="Group 8"/>
            <p:cNvGrpSpPr>
              <a:grpSpLocks/>
            </p:cNvGrpSpPr>
            <p:nvPr/>
          </p:nvGrpSpPr>
          <p:grpSpPr bwMode="auto">
            <a:xfrm>
              <a:off x="6781800" y="1287464"/>
              <a:ext cx="3748088" cy="2528887"/>
              <a:chOff x="5257800" y="1287016"/>
              <a:chExt cx="3747864" cy="2529572"/>
            </a:xfrm>
          </p:grpSpPr>
          <p:pic>
            <p:nvPicPr>
              <p:cNvPr id="16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1287016"/>
                <a:ext cx="3747864" cy="2233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473824" y="3087216"/>
                <a:ext cx="2172395" cy="338554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b="1" dirty="0">
                    <a:ln w="11430"/>
                    <a:solidFill>
                      <a:srgbClr val="FF66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Tahoma" panose="020B0604030504040204" pitchFamily="34" charset="0"/>
                  </a:rPr>
                  <a:t>Truth of Facts</a:t>
                </a:r>
              </a:p>
            </p:txBody>
          </p:sp>
          <p:sp>
            <p:nvSpPr>
              <p:cNvPr id="18" name="TextBox 11"/>
              <p:cNvSpPr txBox="1">
                <a:spLocks noChangeArrowheads="1"/>
              </p:cNvSpPr>
              <p:nvPr/>
            </p:nvSpPr>
            <p:spPr bwMode="auto">
              <a:xfrm>
                <a:off x="5738848" y="3447256"/>
                <a:ext cx="319263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rgbClr val="12076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8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Graphical Representation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7781158" y="2223120"/>
              <a:ext cx="2808311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ln w="11430"/>
                  <a:solidFill>
                    <a:srgbClr val="FF66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Tahoma" panose="020B0604030504040204" pitchFamily="34" charset="0"/>
                </a:rPr>
                <a:t>Observation of Claims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01881" y="1143000"/>
              <a:ext cx="3217103" cy="33855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ln w="11430"/>
                  <a:solidFill>
                    <a:srgbClr val="FF66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Tahoma" panose="020B0604030504040204" pitchFamily="34" charset="0"/>
                </a:rPr>
                <a:t>Quality of Sources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9185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The Latent Truth Model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8097626" cy="570861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For each source </a:t>
            </a:r>
            <a:r>
              <a:rPr lang="en-US" altLang="en-US" sz="2400" b="1" dirty="0">
                <a:cs typeface="Arial" panose="020B0604020202020204" pitchFamily="34" charset="0"/>
              </a:rPr>
              <a:t>k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Generate false positive rate (with </a:t>
            </a:r>
            <a:r>
              <a:rPr lang="en-US" altLang="en-US" sz="2400" b="1" dirty="0">
                <a:ea typeface="(Body)"/>
                <a:cs typeface="(Body)"/>
              </a:rPr>
              <a:t>strong</a:t>
            </a:r>
            <a:r>
              <a:rPr lang="en-US" altLang="en-US" sz="2400" dirty="0">
                <a:ea typeface="(Body)"/>
                <a:cs typeface="(Body)"/>
              </a:rPr>
              <a:t> regularization, believing most sources </a:t>
            </a:r>
            <a:r>
              <a:rPr lang="en-US" altLang="en-US" sz="2400" dirty="0" smtClean="0">
                <a:ea typeface="(Body)"/>
                <a:cs typeface="(Body)"/>
              </a:rPr>
              <a:t>have </a:t>
            </a:r>
            <a:r>
              <a:rPr lang="en-US" altLang="en-US" sz="2400" dirty="0">
                <a:ea typeface="(Body)"/>
                <a:cs typeface="(Body)"/>
              </a:rPr>
              <a:t>low FPR):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Generate its sensitivity (1-FNR) </a:t>
            </a:r>
            <a:r>
              <a:rPr lang="en-US" altLang="en-US" sz="2400" dirty="0" smtClean="0">
                <a:ea typeface="(Body)"/>
                <a:cs typeface="(Body)"/>
              </a:rPr>
              <a:t>with uniform </a:t>
            </a:r>
            <a:r>
              <a:rPr lang="en-US" altLang="en-US" sz="2400" dirty="0">
                <a:ea typeface="(Body)"/>
                <a:cs typeface="(Body)"/>
              </a:rPr>
              <a:t>prior, indicating low FNR is </a:t>
            </a:r>
            <a:r>
              <a:rPr lang="en-US" altLang="en-US" sz="2400" dirty="0" smtClean="0">
                <a:ea typeface="(Body)"/>
                <a:cs typeface="(Body)"/>
              </a:rPr>
              <a:t>more </a:t>
            </a:r>
            <a:r>
              <a:rPr lang="en-US" altLang="en-US" sz="2400" dirty="0">
                <a:ea typeface="(Body)"/>
                <a:cs typeface="(Body)"/>
              </a:rPr>
              <a:t>likely:</a:t>
            </a:r>
            <a:endParaRPr lang="en-US" altLang="en-US" sz="2400" dirty="0"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For each fact </a:t>
            </a:r>
            <a:r>
              <a:rPr lang="en-US" altLang="en-US" sz="2400" b="1" dirty="0">
                <a:cs typeface="Arial" panose="020B0604020202020204" pitchFamily="34" charset="0"/>
              </a:rPr>
              <a:t>f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Generate its prior truth </a:t>
            </a:r>
            <a:r>
              <a:rPr lang="en-US" altLang="en-US" sz="2400" dirty="0" err="1">
                <a:ea typeface="(Body)"/>
                <a:cs typeface="(Body)"/>
              </a:rPr>
              <a:t>prob</a:t>
            </a:r>
            <a:r>
              <a:rPr lang="en-US" altLang="en-US" sz="2400" dirty="0">
                <a:ea typeface="(Body)"/>
                <a:cs typeface="(Body)"/>
              </a:rPr>
              <a:t>, uniform prior: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Generate its truth label:</a:t>
            </a:r>
            <a:endParaRPr lang="en-US" altLang="en-US" sz="2400" dirty="0"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2400" dirty="0">
                <a:cs typeface="Arial" panose="020B0604020202020204" pitchFamily="34" charset="0"/>
              </a:rPr>
              <a:t>For each claim </a:t>
            </a:r>
            <a:r>
              <a:rPr lang="en-US" altLang="en-US" sz="2400" b="1" dirty="0">
                <a:cs typeface="Arial" panose="020B0604020202020204" pitchFamily="34" charset="0"/>
              </a:rPr>
              <a:t>c </a:t>
            </a:r>
            <a:r>
              <a:rPr lang="en-US" altLang="en-US" sz="2400" dirty="0">
                <a:cs typeface="Arial" panose="020B0604020202020204" pitchFamily="34" charset="0"/>
              </a:rPr>
              <a:t>of fact </a:t>
            </a:r>
            <a:r>
              <a:rPr lang="en-US" altLang="en-US" sz="2400" b="1" dirty="0">
                <a:cs typeface="Arial" panose="020B0604020202020204" pitchFamily="34" charset="0"/>
              </a:rPr>
              <a:t>f, </a:t>
            </a:r>
            <a:r>
              <a:rPr lang="en-US" altLang="en-US" sz="2400" dirty="0">
                <a:cs typeface="Arial" panose="020B0604020202020204" pitchFamily="34" charset="0"/>
              </a:rPr>
              <a:t>generate observation of </a:t>
            </a:r>
            <a:r>
              <a:rPr lang="en-US" altLang="en-US" sz="2400" b="1" dirty="0">
                <a:cs typeface="Arial" panose="020B0604020202020204" pitchFamily="34" charset="0"/>
              </a:rPr>
              <a:t>c</a:t>
            </a:r>
            <a:r>
              <a:rPr lang="en-US" altLang="en-US" sz="2400" dirty="0">
                <a:cs typeface="Arial" panose="020B0604020202020204" pitchFamily="34" charset="0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If </a:t>
            </a:r>
            <a:r>
              <a:rPr lang="en-US" altLang="en-US" sz="2400" b="1" dirty="0">
                <a:ea typeface="(Body)"/>
                <a:cs typeface="(Body)"/>
              </a:rPr>
              <a:t>f</a:t>
            </a:r>
            <a:r>
              <a:rPr lang="en-US" altLang="en-US" sz="2400" dirty="0">
                <a:ea typeface="(Body)"/>
                <a:cs typeface="(Body)"/>
              </a:rPr>
              <a:t> is false, use false positive rate of source: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ea typeface="(Body)"/>
                <a:cs typeface="(Body)"/>
              </a:rPr>
              <a:t>If </a:t>
            </a:r>
            <a:r>
              <a:rPr lang="en-US" altLang="en-US" sz="2400" b="1" dirty="0">
                <a:ea typeface="(Body)"/>
                <a:cs typeface="(Body)"/>
              </a:rPr>
              <a:t>f</a:t>
            </a:r>
            <a:r>
              <a:rPr lang="en-US" altLang="en-US" sz="2400" dirty="0">
                <a:ea typeface="(Body)"/>
                <a:cs typeface="(Body)"/>
              </a:rPr>
              <a:t> is true, use sensitivity of source:</a:t>
            </a: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88" y="2131373"/>
            <a:ext cx="21605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99" y="3006148"/>
            <a:ext cx="22320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623" y="4102121"/>
            <a:ext cx="18002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10" y="4619921"/>
            <a:ext cx="1871663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72" y="5676867"/>
            <a:ext cx="20161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88" y="6178912"/>
            <a:ext cx="2016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sz="4400" dirty="0"/>
              <a:t>Inferring Truth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7"/>
            <a:ext cx="10463754" cy="4831922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MAP inference: find truth assignment that maximizes posterior probabilities</a:t>
            </a:r>
          </a:p>
          <a:p>
            <a:pPr>
              <a:lnSpc>
                <a:spcPct val="90000"/>
              </a:lnSpc>
              <a:spcAft>
                <a:spcPts val="200"/>
              </a:spcAft>
            </a:pPr>
            <a:endParaRPr lang="en-US" altLang="en-US" sz="2200" dirty="0"/>
          </a:p>
          <a:p>
            <a:pPr>
              <a:lnSpc>
                <a:spcPct val="90000"/>
              </a:lnSpc>
              <a:spcAft>
                <a:spcPts val="200"/>
              </a:spcAft>
            </a:pPr>
            <a:endParaRPr lang="en-US" altLang="en-US" sz="2200" dirty="0"/>
          </a:p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Collapsed Gibbs sampling (more efficient, only sample truth, other parameters integrated out)</a:t>
            </a:r>
          </a:p>
          <a:p>
            <a:pPr>
              <a:lnSpc>
                <a:spcPct val="90000"/>
              </a:lnSpc>
              <a:spcAft>
                <a:spcPts val="200"/>
              </a:spcAft>
            </a:pPr>
            <a:endParaRPr lang="en-US" altLang="en-US" sz="2200" dirty="0"/>
          </a:p>
          <a:p>
            <a:pPr>
              <a:lnSpc>
                <a:spcPct val="90000"/>
              </a:lnSpc>
              <a:spcAft>
                <a:spcPts val="200"/>
              </a:spcAft>
            </a:pPr>
            <a:endParaRPr lang="en-US" altLang="en-US" sz="2200" dirty="0"/>
          </a:p>
          <a:p>
            <a:pPr>
              <a:lnSpc>
                <a:spcPct val="90000"/>
              </a:lnSpc>
              <a:spcAft>
                <a:spcPts val="200"/>
              </a:spcAft>
            </a:pPr>
            <a:endParaRPr lang="en-US" altLang="en-US" sz="2200" dirty="0"/>
          </a:p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Prediction of the truth from samples of the latent truth variable.</a:t>
            </a:r>
          </a:p>
          <a:p>
            <a:pPr lvl="1"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Burn-in: throw away first b samples</a:t>
            </a:r>
          </a:p>
          <a:p>
            <a:pPr lvl="1"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Thinning: Take every k sample from all the samples</a:t>
            </a:r>
          </a:p>
          <a:p>
            <a:pPr lvl="1">
              <a:lnSpc>
                <a:spcPct val="90000"/>
              </a:lnSpc>
              <a:spcAft>
                <a:spcPts val="200"/>
              </a:spcAft>
            </a:pPr>
            <a:r>
              <a:rPr lang="en-US" altLang="en-US" sz="2200" dirty="0"/>
              <a:t>Calculate expectation of the taken samples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72" y="1684322"/>
            <a:ext cx="734536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72" y="3183355"/>
            <a:ext cx="74358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0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5606559" y="1161324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7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Incremental Truth Finding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7"/>
            <a:ext cx="11283885" cy="5878297"/>
          </a:xfrm>
        </p:spPr>
        <p:txBody>
          <a:bodyPr/>
          <a:lstStyle/>
          <a:p>
            <a:r>
              <a:rPr lang="en-US" altLang="en-US" sz="2400" dirty="0"/>
              <a:t>Read-off Source Quality Parameters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Incremental Prediction (</a:t>
            </a:r>
            <a:r>
              <a:rPr lang="en-US" altLang="en-US" sz="2400" dirty="0" err="1"/>
              <a:t>LTMinc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400" dirty="0"/>
              <a:t>Assuming source quality unchanged, directly utilize source quality to make prediction (very efficient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Can also rerun inference for incremental update by using previous quality counts as Bayesian </a:t>
            </a:r>
            <a:r>
              <a:rPr lang="en-US" altLang="en-US" sz="2400" dirty="0" smtClean="0"/>
              <a:t>priors</a:t>
            </a:r>
            <a:endParaRPr lang="en-US" alt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676400"/>
            <a:ext cx="741680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6" y="2667001"/>
            <a:ext cx="72358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4724401"/>
            <a:ext cx="568801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56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 (Effectiveness)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7"/>
            <a:ext cx="11283885" cy="19001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Datasets: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Book Authors from abebooks.com (1263 books, 879 sources, 48153 claims, 2420 book-author, 100 labeled)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Movie Directors from Bing (15073 movies, 12 sources, 108873 claims, 33526 movie-director, 100 labeled)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34" y="3249032"/>
            <a:ext cx="10612041" cy="330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2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 (Effectiveness) cont.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116" y="1687153"/>
            <a:ext cx="2733917" cy="25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1" y="1608843"/>
            <a:ext cx="3236913" cy="275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660" y="3981744"/>
            <a:ext cx="3384550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1279456" y="1179596"/>
            <a:ext cx="5811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Varying cutoff threshold (consistently better)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321871" y="3547198"/>
            <a:ext cx="37821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Case Study of </a:t>
            </a:r>
            <a:r>
              <a:rPr lang="en-US" altLang="en-US" dirty="0" smtClean="0">
                <a:solidFill>
                  <a:srgbClr val="000000"/>
                </a:solidFill>
                <a:latin typeface="+mn-lt"/>
              </a:rPr>
              <a:t>Movie </a:t>
            </a:r>
            <a:r>
              <a:rPr lang="en-US" altLang="en-US" dirty="0">
                <a:solidFill>
                  <a:srgbClr val="000000"/>
                </a:solidFill>
                <a:latin typeface="+mn-lt"/>
              </a:rPr>
              <a:t>Sources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911" y="4344818"/>
            <a:ext cx="3384272" cy="245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346" y="1389093"/>
            <a:ext cx="2989662" cy="218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926301" y="1065800"/>
            <a:ext cx="7207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AUC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74742" y="4492660"/>
            <a:ext cx="232266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Varying synthetic quality (more tolerant of low sensitivity)</a:t>
            </a:r>
          </a:p>
        </p:txBody>
      </p:sp>
    </p:spTree>
    <p:extLst>
      <p:ext uri="{BB962C8B-B14F-4D97-AF65-F5344CB8AC3E}">
        <p14:creationId xmlns:p14="http://schemas.microsoft.com/office/powerpoint/2010/main" val="12481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857838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 (Efficiency)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458" y="1608466"/>
            <a:ext cx="5135017" cy="305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02" y="4298010"/>
            <a:ext cx="3750806" cy="251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89" y="1450975"/>
            <a:ext cx="3406356" cy="245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7393758" y="1163547"/>
            <a:ext cx="21744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Running Time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89814" y="1143000"/>
            <a:ext cx="42425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Runtime vs. Data Size (linear)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967694" y="3905053"/>
            <a:ext cx="4208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rgbClr val="000000"/>
                </a:solidFill>
                <a:latin typeface="+mn-lt"/>
              </a:rPr>
              <a:t>Convergence Rate (stable at 50)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5660458" y="4883241"/>
            <a:ext cx="532614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i="1" dirty="0">
                <a:solidFill>
                  <a:srgbClr val="000000"/>
                </a:solidFill>
              </a:rPr>
              <a:t>Standard LTM is slightly slower than state-of-the-art due to random sampling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i="1" dirty="0">
              <a:solidFill>
                <a:srgbClr val="000000"/>
              </a:solidFill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i="1" dirty="0" err="1">
                <a:solidFill>
                  <a:srgbClr val="000000"/>
                </a:solidFill>
              </a:rPr>
              <a:t>LTMinc</a:t>
            </a:r>
            <a:r>
              <a:rPr lang="en-US" altLang="en-US" i="1" dirty="0">
                <a:solidFill>
                  <a:srgbClr val="000000"/>
                </a:solidFill>
              </a:rPr>
              <a:t> is as fast as voting! </a:t>
            </a:r>
          </a:p>
        </p:txBody>
      </p:sp>
    </p:spTree>
    <p:extLst>
      <p:ext uri="{BB962C8B-B14F-4D97-AF65-F5344CB8AC3E}">
        <p14:creationId xmlns:p14="http://schemas.microsoft.com/office/powerpoint/2010/main" val="9573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" y="10886"/>
            <a:ext cx="13821826" cy="103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10074866" y="460630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9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769"/>
            <a:ext cx="12192000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Estimating Real-Valued Truth from Conflicting Sources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001605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 smtClean="0"/>
              <a:t>Truth </a:t>
            </a:r>
            <a:r>
              <a:rPr lang="en-US" altLang="en-US" sz="2400" dirty="0"/>
              <a:t>finding from categorical data to numerical data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Real valued data could be critical in many applications</a:t>
            </a:r>
          </a:p>
          <a:p>
            <a:pPr>
              <a:spcAft>
                <a:spcPts val="300"/>
              </a:spcAft>
            </a:pPr>
            <a:r>
              <a:rPr lang="en-US" altLang="en-US" sz="2400" dirty="0"/>
              <a:t>B. Zhao and J. Han, "</a:t>
            </a:r>
            <a:r>
              <a:rPr lang="en-US" altLang="en-US" sz="2400" dirty="0">
                <a:hlinkClick r:id="rId3"/>
              </a:rPr>
              <a:t>A Probabilistic Model for Estimating Real-Valued Truth from Conflicting Sources</a:t>
            </a:r>
            <a:r>
              <a:rPr lang="en-US" altLang="en-US" sz="2400" dirty="0"/>
              <a:t>", Proc. of 2012 Int. Workshop on Quality in Databases (QDB'12),  Aug. 2012.</a:t>
            </a:r>
          </a:p>
          <a:p>
            <a:pPr>
              <a:spcAft>
                <a:spcPts val="300"/>
              </a:spcAft>
            </a:pPr>
            <a:r>
              <a:rPr lang="en-US" altLang="en-US" sz="2400" b="1" dirty="0"/>
              <a:t>GTM</a:t>
            </a:r>
            <a:r>
              <a:rPr lang="en-US" altLang="en-US" sz="2400" dirty="0"/>
              <a:t> (Gaussian Truth Model): A principled probabilistic model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Leverage two Gaussian generative processes to simulate the generation of numerical truth and claims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Source quality adapts to numerical data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Prior on truth and source quality can be easily incorporated as Bayesian priors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Efficient inference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11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Automatic Finding of True Real Values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154097"/>
            <a:ext cx="11283885" cy="1344005"/>
          </a:xfrm>
        </p:spPr>
        <p:txBody>
          <a:bodyPr/>
          <a:lstStyle/>
          <a:p>
            <a:r>
              <a:rPr lang="en-US" altLang="en-US" sz="2400" dirty="0" smtClean="0"/>
              <a:t>Problem </a:t>
            </a:r>
            <a:r>
              <a:rPr lang="en-US" altLang="en-US" sz="2400" dirty="0"/>
              <a:t>Formulation</a:t>
            </a:r>
          </a:p>
          <a:p>
            <a:pPr lvl="1"/>
            <a:r>
              <a:rPr lang="en-US" altLang="en-US" sz="2400" dirty="0"/>
              <a:t>Input:  Claim Table in form of (entity, value, source).</a:t>
            </a:r>
          </a:p>
          <a:p>
            <a:pPr lvl="1"/>
            <a:r>
              <a:rPr lang="en-US" altLang="en-US" sz="2400" dirty="0"/>
              <a:t>Output:  Truth Table (entity, true value)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85036"/>
              </p:ext>
            </p:extLst>
          </p:nvPr>
        </p:nvGraphicFramePr>
        <p:xfrm>
          <a:off x="1527143" y="2636465"/>
          <a:ext cx="4700050" cy="378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317"/>
                <a:gridCol w="1494407"/>
                <a:gridCol w="171732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Entity (city)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 (pop.)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8,346,794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Freebase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8,244,910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Wikipedia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8,175,133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 Census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7,864,215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BadSource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Urbana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36,395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 Census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Urbana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36,395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Wikipedia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Urbana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34,774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Freebase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Urbana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1,215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BadSource</a:t>
                      </a:r>
                      <a:endParaRPr lang="en-US" dirty="0"/>
                    </a:p>
                  </a:txBody>
                  <a:tcPr marL="91452" marR="91452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52" marR="914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52" marR="91452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0801" y="6361547"/>
            <a:ext cx="309245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</a:rPr>
              <a:t>Input: Claim Table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45458"/>
              </p:ext>
            </p:extLst>
          </p:nvPr>
        </p:nvGraphicFramePr>
        <p:xfrm>
          <a:off x="7382893" y="3769941"/>
          <a:ext cx="2376488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207"/>
                <a:gridCol w="1368281"/>
              </a:tblGrid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Entity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Value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NYC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8,175,133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Urbana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36,395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49" marR="91449" marT="45700" marB="4570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70193" y="5293940"/>
            <a:ext cx="2362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</a:rPr>
              <a:t>Output: Truth Table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447856" y="4373191"/>
            <a:ext cx="647700" cy="5048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5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Intuition: Normalization vs. Outliers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361488"/>
            <a:ext cx="5844620" cy="5001605"/>
          </a:xfrm>
        </p:spPr>
        <p:txBody>
          <a:bodyPr/>
          <a:lstStyle/>
          <a:p>
            <a:r>
              <a:rPr lang="en-US" altLang="en-US" sz="2400" dirty="0"/>
              <a:t>Quality varies for different sources </a:t>
            </a:r>
          </a:p>
          <a:p>
            <a:pPr lvl="1"/>
            <a:r>
              <a:rPr lang="en-US" altLang="en-US" sz="2400" dirty="0"/>
              <a:t>US Census &gt; Wikipedia &gt; Freebase &gt; </a:t>
            </a:r>
            <a:r>
              <a:rPr lang="en-US" altLang="en-US" sz="2400" dirty="0" err="1"/>
              <a:t>BadSource</a:t>
            </a:r>
            <a:endParaRPr lang="en-US" altLang="en-US" sz="2400" dirty="0"/>
          </a:p>
          <a:p>
            <a:r>
              <a:rPr lang="en-US" altLang="en-US" sz="2400" dirty="0"/>
              <a:t>Normalization</a:t>
            </a:r>
          </a:p>
          <a:p>
            <a:pPr lvl="1"/>
            <a:r>
              <a:rPr lang="en-US" altLang="en-US" sz="2400" dirty="0"/>
              <a:t>NYC is more difficult to reach consensus, sources should be punished less for making same amount of error, comparing with Urbana</a:t>
            </a:r>
          </a:p>
          <a:p>
            <a:r>
              <a:rPr lang="en-US" altLang="en-US" sz="2400" dirty="0"/>
              <a:t>Outlier</a:t>
            </a:r>
          </a:p>
          <a:p>
            <a:pPr lvl="1"/>
            <a:r>
              <a:rPr lang="en-US" altLang="en-US" sz="2400" dirty="0"/>
              <a:t>(Urbana, 1215) is an outlier, needs to be recognized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361488"/>
            <a:ext cx="4969443" cy="450198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98012"/>
              </p:ext>
            </p:extLst>
          </p:nvPr>
        </p:nvGraphicFramePr>
        <p:xfrm>
          <a:off x="6775514" y="1659903"/>
          <a:ext cx="4338687" cy="378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642"/>
                <a:gridCol w="1979051"/>
                <a:gridCol w="1293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Entity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8,346,794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Freebase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8,244,910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Wikipedia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8,175,133 (truth)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 Census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NYC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7,864,215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BadSource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Urbana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36,395 (truth)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US Census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Urbana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36,395 (truth)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Wikipedia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Urbana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34,774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Freebase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Urbana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1,215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BadSource</a:t>
                      </a:r>
                      <a:endParaRPr lang="en-US" dirty="0"/>
                    </a:p>
                  </a:txBody>
                  <a:tcPr marL="91423" marR="91423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23" marR="914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marL="91423" marR="9142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1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Normalization and Outlier Detection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6674178" cy="5001605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Leverage truth priors, e.g., median, the most frequent value, or output of any truth-finding algorithms</a:t>
            </a:r>
          </a:p>
          <a:p>
            <a:pPr>
              <a:defRPr/>
            </a:pPr>
            <a:r>
              <a:rPr lang="en-US" sz="2400" dirty="0"/>
              <a:t>Remove outliers by absolute error, relative error, and Gaussian confidence interval (with prior truth as mean, iteratively computed variance)</a:t>
            </a:r>
          </a:p>
          <a:p>
            <a:pPr lvl="1">
              <a:defRPr/>
            </a:pPr>
            <a:r>
              <a:rPr lang="en-US" sz="2400" dirty="0"/>
              <a:t>Outliers can significantly shift empirical variance, so update variance after outliers are detected and try to detect outliers based on updated variance</a:t>
            </a:r>
          </a:p>
          <a:p>
            <a:pPr marL="502920" indent="-457200">
              <a:defRPr/>
            </a:pPr>
            <a:r>
              <a:rPr lang="en-US" sz="2400" dirty="0"/>
              <a:t>Normalize all claims to standard Gaussian N(0,1)</a:t>
            </a:r>
          </a:p>
          <a:p>
            <a:pPr marL="822960" lvl="1" indent="-457200">
              <a:defRPr/>
            </a:pPr>
            <a:r>
              <a:rPr lang="en-US" sz="2400" dirty="0"/>
              <a:t>Prevent biased estimation of source quality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0" t="-1427" r="632" b="2"/>
          <a:stretch>
            <a:fillRect/>
          </a:stretch>
        </p:blipFill>
        <p:spPr bwMode="auto">
          <a:xfrm>
            <a:off x="7450563" y="1163547"/>
            <a:ext cx="4178057" cy="473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901291" y="6034940"/>
            <a:ext cx="3276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b="1">
                <a:solidFill>
                  <a:srgbClr val="000000"/>
                </a:solidFill>
                <a:latin typeface="Tahoma" panose="020B0604030504040204" pitchFamily="34" charset="0"/>
              </a:rPr>
              <a:t>Preprocessing Routine</a:t>
            </a:r>
          </a:p>
        </p:txBody>
      </p:sp>
    </p:spTree>
    <p:extLst>
      <p:ext uri="{BB962C8B-B14F-4D97-AF65-F5344CB8AC3E}">
        <p14:creationId xmlns:p14="http://schemas.microsoft.com/office/powerpoint/2010/main" val="2137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Why Truth Finding?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0482607" cy="533154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We are in the Web and “Big Data” age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Lots of information:  Also, lots of errors and false information!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Lots of information providers: Not every one is 100% reliable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When encountering conflicting information on the same entities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Which piece of info is correct?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Which sources are trustable?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Challenges:  We want to get trusted information!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Training on millions of pieces of information?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Too expensive, unrealistic!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Trust on “trusted” sources?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Everyone can make mistakes, even for the majority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9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GTM: Truth Generation </a:t>
            </a:r>
            <a:r>
              <a:rPr lang="en-US" dirty="0" smtClean="0"/>
              <a:t>Mechanism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001605"/>
          </a:xfrm>
        </p:spPr>
        <p:txBody>
          <a:bodyPr/>
          <a:lstStyle/>
          <a:p>
            <a:pPr defTabSz="914400" fontAlgn="base">
              <a:spcAft>
                <a:spcPct val="0"/>
              </a:spcAft>
              <a:buClr>
                <a:srgbClr val="C0504D"/>
              </a:buClr>
              <a:defRPr/>
            </a:pPr>
            <a:r>
              <a:rPr lang="en-US" sz="2400" dirty="0" smtClean="0">
                <a:solidFill>
                  <a:srgbClr val="000000"/>
                </a:solidFill>
                <a:cs typeface="Arial"/>
              </a:rPr>
              <a:t>For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each source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k</a:t>
            </a:r>
          </a:p>
          <a:p>
            <a:pPr lvl="1" defTabSz="914400" fontAlgn="base">
              <a:spcAft>
                <a:spcPct val="0"/>
              </a:spcAft>
              <a:buClr>
                <a:srgbClr val="4F81BD"/>
              </a:buClr>
              <a:defRPr/>
            </a:pPr>
            <a:r>
              <a:rPr lang="en-US" sz="2400" dirty="0">
                <a:solidFill>
                  <a:srgbClr val="000000"/>
                </a:solidFill>
                <a:cs typeface="(Body)"/>
              </a:rPr>
              <a:t>Generate source quality:</a:t>
            </a:r>
          </a:p>
          <a:p>
            <a:pPr lvl="1" defTabSz="914400" fontAlgn="base">
              <a:spcAft>
                <a:spcPct val="0"/>
              </a:spcAft>
              <a:buClr>
                <a:srgbClr val="4F81BD"/>
              </a:buClr>
              <a:defRPr/>
            </a:pP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0" indent="0" defTabSz="914400" fontAlgn="base">
              <a:spcAft>
                <a:spcPct val="0"/>
              </a:spcAft>
              <a:buClr>
                <a:srgbClr val="C0504D"/>
              </a:buClr>
              <a:buNone/>
              <a:defRPr/>
            </a:pP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defTabSz="914400" fontAlgn="base">
              <a:spcAft>
                <a:spcPct val="0"/>
              </a:spcAft>
              <a:buClr>
                <a:srgbClr val="C0504D"/>
              </a:buClr>
              <a:defRPr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For each entity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lvl="1" defTabSz="914400" fontAlgn="base">
              <a:spcAft>
                <a:spcPct val="0"/>
              </a:spcAft>
              <a:buClr>
                <a:srgbClr val="4F81BD"/>
              </a:buClr>
              <a:defRPr/>
            </a:pPr>
            <a:r>
              <a:rPr lang="en-US" sz="2400" dirty="0">
                <a:solidFill>
                  <a:srgbClr val="000000"/>
                </a:solidFill>
                <a:cs typeface="(Body)"/>
              </a:rPr>
              <a:t>Generate its true value:</a:t>
            </a:r>
          </a:p>
          <a:p>
            <a:pPr marL="365760" lvl="1" indent="0" defTabSz="914400" fontAlgn="base">
              <a:spcAft>
                <a:spcPct val="0"/>
              </a:spcAft>
              <a:buClr>
                <a:srgbClr val="4F81BD"/>
              </a:buClr>
              <a:buNone/>
              <a:defRPr/>
            </a:pPr>
            <a:r>
              <a:rPr lang="en-US" sz="2400" dirty="0">
                <a:solidFill>
                  <a:srgbClr val="000000"/>
                </a:solidFill>
                <a:cs typeface="(Body)"/>
              </a:rPr>
              <a:t>(set                </a:t>
            </a:r>
            <a:r>
              <a:rPr lang="en-US" sz="2400" dirty="0" smtClean="0">
                <a:solidFill>
                  <a:srgbClr val="000000"/>
                </a:solidFill>
                <a:cs typeface="(Body)"/>
              </a:rPr>
              <a:t>  and                  )</a:t>
            </a:r>
            <a:endParaRPr lang="en-US" sz="2400" dirty="0">
              <a:solidFill>
                <a:srgbClr val="000000"/>
              </a:solidFill>
              <a:cs typeface="(Body)"/>
            </a:endParaRPr>
          </a:p>
          <a:p>
            <a:pPr lvl="1" defTabSz="914400" fontAlgn="base">
              <a:spcAft>
                <a:spcPct val="0"/>
              </a:spcAft>
              <a:buClr>
                <a:srgbClr val="4F81BD"/>
              </a:buClr>
              <a:defRPr/>
            </a:pPr>
            <a:endParaRPr lang="en-US" sz="2400" dirty="0">
              <a:solidFill>
                <a:srgbClr val="000000"/>
              </a:solidFill>
              <a:cs typeface="(Body)"/>
            </a:endParaRPr>
          </a:p>
          <a:p>
            <a:pPr marL="365760" lvl="1" indent="0" defTabSz="914400" fontAlgn="base">
              <a:spcAft>
                <a:spcPct val="0"/>
              </a:spcAft>
              <a:buClr>
                <a:srgbClr val="4F81BD"/>
              </a:buClr>
              <a:buNone/>
              <a:defRPr/>
            </a:pPr>
            <a:endParaRPr lang="en-US" sz="2400" dirty="0">
              <a:solidFill>
                <a:srgbClr val="000000"/>
              </a:solidFill>
              <a:cs typeface="(Body)"/>
            </a:endParaRPr>
          </a:p>
          <a:p>
            <a:pPr marL="365760" lvl="1" indent="0" defTabSz="914400" fontAlgn="base">
              <a:spcAft>
                <a:spcPct val="0"/>
              </a:spcAft>
              <a:buClr>
                <a:srgbClr val="4F81BD"/>
              </a:buClr>
              <a:buNone/>
              <a:defRPr/>
            </a:pPr>
            <a:endParaRPr lang="en-US" sz="2400" dirty="0">
              <a:solidFill>
                <a:srgbClr val="000000"/>
              </a:solidFill>
              <a:cs typeface="(Body)"/>
            </a:endParaRPr>
          </a:p>
          <a:p>
            <a:pPr defTabSz="914400" fontAlgn="base">
              <a:spcAft>
                <a:spcPct val="0"/>
              </a:spcAft>
              <a:buClr>
                <a:srgbClr val="C0504D"/>
              </a:buClr>
              <a:defRPr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For each claim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c 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of entity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lvl="1" defTabSz="914400" fontAlgn="base">
              <a:spcAft>
                <a:spcPct val="0"/>
              </a:spcAft>
              <a:buClr>
                <a:srgbClr val="4F81BD"/>
              </a:buClr>
              <a:defRPr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Generate observation of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c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45" y="2057401"/>
            <a:ext cx="23749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29" y="3982009"/>
            <a:ext cx="9731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77" y="3868953"/>
            <a:ext cx="1039813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29" y="4381448"/>
            <a:ext cx="2636218" cy="112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46" y="5995080"/>
            <a:ext cx="3127375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Content Placeholder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-1186" r="1270" b="134"/>
          <a:stretch>
            <a:fillRect/>
          </a:stretch>
        </p:blipFill>
        <p:spPr>
          <a:xfrm>
            <a:off x="6921781" y="1810208"/>
            <a:ext cx="4230687" cy="32146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02893" y="1403808"/>
            <a:ext cx="2892559" cy="40011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ahoma" panose="020B0604030504040204" pitchFamily="34" charset="0"/>
              </a:rPr>
              <a:t>Quality of Sources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27437" y="3224224"/>
            <a:ext cx="3217103" cy="40011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ahoma" panose="020B0604030504040204" pitchFamily="34" charset="0"/>
              </a:rPr>
              <a:t>Observation of Claims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9285" y="4916987"/>
            <a:ext cx="3217103" cy="40011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ahoma" panose="020B0604030504040204" pitchFamily="34" charset="0"/>
              </a:rPr>
              <a:t>True Values of Entities</a:t>
            </a:r>
          </a:p>
        </p:txBody>
      </p:sp>
    </p:spTree>
    <p:extLst>
      <p:ext uri="{BB962C8B-B14F-4D97-AF65-F5344CB8AC3E}">
        <p14:creationId xmlns:p14="http://schemas.microsoft.com/office/powerpoint/2010/main" val="197833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203511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Inference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001605"/>
          </a:xfrm>
        </p:spPr>
        <p:txBody>
          <a:bodyPr/>
          <a:lstStyle/>
          <a:p>
            <a:r>
              <a:rPr lang="en-US" altLang="en-US" sz="2400" dirty="0"/>
              <a:t>Likelihood: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MAP Inference of truth: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Many inference algorithms can be applied, e.g. Gibbs sampling, EM, etc.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To </a:t>
            </a:r>
            <a:r>
              <a:rPr lang="en-US" altLang="en-US" sz="2400" dirty="0"/>
              <a:t>get actual truth:                       , or the closest claimed value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97" y="1383384"/>
            <a:ext cx="56324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352800"/>
            <a:ext cx="622935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56" y="5241649"/>
            <a:ext cx="122396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0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203511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EM Algorithm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361488"/>
            <a:ext cx="11283885" cy="5001605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Given source quality, optimal truth is: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Given truth, optimal source quality is: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1" y="1915638"/>
            <a:ext cx="448945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82" y="4465164"/>
            <a:ext cx="598646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6978357" y="1810864"/>
            <a:ext cx="576263" cy="792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19718120">
            <a:off x="5254332" y="1774352"/>
            <a:ext cx="574675" cy="1724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17712097">
            <a:off x="5047957" y="3953989"/>
            <a:ext cx="796925" cy="2873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1620" y="4376264"/>
            <a:ext cx="2808287" cy="792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54619" y="2385538"/>
            <a:ext cx="1008062" cy="5032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8645232" y="2696689"/>
            <a:ext cx="1800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>
                <a:solidFill>
                  <a:srgbClr val="000000"/>
                </a:solidFill>
                <a:latin typeface="Tahoma" panose="020B0604030504040204" pitchFamily="34" charset="0"/>
              </a:rPr>
              <a:t>Weighted by source quality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505031" y="2763363"/>
            <a:ext cx="719138" cy="2873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69844" y="2763364"/>
            <a:ext cx="21717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Regularization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651582" y="5104926"/>
            <a:ext cx="658813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8645231" y="5608164"/>
            <a:ext cx="20510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>
                <a:solidFill>
                  <a:srgbClr val="000000"/>
                </a:solidFill>
                <a:latin typeface="Tahoma" panose="020B0604030504040204" pitchFamily="34" charset="0"/>
              </a:rPr>
              <a:t>How close claims are to the truth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34907" y="5768501"/>
            <a:ext cx="22129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Regularization / smoothing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324057" y="5714527"/>
            <a:ext cx="720725" cy="288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3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Experiments on Edit History of Wikipedia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7"/>
            <a:ext cx="11283885" cy="1758784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Datasets: Edit history of Wikipedia</a:t>
            </a:r>
          </a:p>
          <a:p>
            <a:pPr lvl="1">
              <a:defRPr/>
            </a:pPr>
            <a:r>
              <a:rPr lang="en-US" sz="2400" dirty="0"/>
              <a:t>Population: 2,415 sources; 1,148 city-year; 4,119 claims.</a:t>
            </a:r>
          </a:p>
          <a:p>
            <a:pPr lvl="1">
              <a:defRPr/>
            </a:pPr>
            <a:r>
              <a:rPr lang="en-US" sz="2400" dirty="0"/>
              <a:t>Biography: 607,819 sources; 9,924 dates of birth or death; 1,372,066 claims.</a:t>
            </a:r>
          </a:p>
          <a:p>
            <a:pPr marL="502920" indent="-457200">
              <a:defRPr/>
            </a:pPr>
            <a:r>
              <a:rPr lang="en-US" sz="2400" dirty="0"/>
              <a:t>Evaluation: Mean Absolute Error, Root Mean Square Error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07" y="3359972"/>
            <a:ext cx="10539896" cy="278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5597557" y="5464142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Conclusions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0878533" cy="500160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Truth </a:t>
            </a:r>
            <a:r>
              <a:rPr lang="en-US" altLang="zh-CN" sz="2400" dirty="0">
                <a:ea typeface="SimSun" panose="02010600030101010101" pitchFamily="2" charset="-122"/>
              </a:rPr>
              <a:t>finding: A critical issue in data cleaning, information integration, and quality of information → Information Trust </a:t>
            </a:r>
          </a:p>
          <a:p>
            <a:pPr>
              <a:lnSpc>
                <a:spcPct val="13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fundament framework in Truth Finding: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Source-Claim-Object network + iterative enhancement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 LTM (Latent Truth Model):  Modeling multi-valued truth and two-sided errors</a:t>
            </a:r>
          </a:p>
          <a:p>
            <a:pPr lvl="1"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Cares subtlety and demonstrates its power on truth modeling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GTM: A Gaussian truth model for numerical data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dirty="0" smtClean="0">
                <a:ea typeface="SimSun" panose="02010600030101010101" pitchFamily="2" charset="-122"/>
              </a:rPr>
              <a:t>Integration of methodologies of truth-finding and crowdsourcing</a:t>
            </a:r>
          </a:p>
          <a:p>
            <a:pPr>
              <a:lnSpc>
                <a:spcPct val="130000"/>
              </a:lnSpc>
              <a:spcBef>
                <a:spcPct val="30000"/>
              </a:spcBef>
            </a:pPr>
            <a:r>
              <a:rPr lang="en-US" altLang="zh-CN" sz="2400" dirty="0" smtClean="0">
                <a:ea typeface="SimSun" panose="02010600030101010101" pitchFamily="2" charset="-122"/>
              </a:rPr>
              <a:t>Still </a:t>
            </a:r>
            <a:r>
              <a:rPr lang="en-US" altLang="zh-CN" sz="2400" dirty="0">
                <a:ea typeface="SimSun" panose="02010600030101010101" pitchFamily="2" charset="-122"/>
              </a:rPr>
              <a:t>a widely open area:  Lots more to be studied!!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203511"/>
            <a:ext cx="11002751" cy="763570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Selected References on Truth Analysis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159668"/>
            <a:ext cx="11217898" cy="5514510"/>
          </a:xfrm>
        </p:spPr>
        <p:txBody>
          <a:bodyPr/>
          <a:lstStyle/>
          <a:p>
            <a:r>
              <a:rPr lang="it-IT" altLang="zh-CN" sz="2000" dirty="0" smtClean="0">
                <a:ea typeface="SimSun" panose="02010600030101010101" pitchFamily="2" charset="-122"/>
              </a:rPr>
              <a:t>Xin </a:t>
            </a:r>
            <a:r>
              <a:rPr lang="it-IT" altLang="zh-CN" sz="2000" dirty="0">
                <a:ea typeface="SimSun" panose="02010600030101010101" pitchFamily="2" charset="-122"/>
              </a:rPr>
              <a:t>Luna Dong, Laure Berti-Equille, and Divesh Srivastava, “</a:t>
            </a:r>
            <a:r>
              <a:rPr lang="en-US" altLang="zh-CN" sz="2000" dirty="0">
                <a:ea typeface="SimSun" panose="02010600030101010101" pitchFamily="2" charset="-122"/>
              </a:rPr>
              <a:t>Integrating conflicting data: The role of source dependence”, </a:t>
            </a:r>
            <a:r>
              <a:rPr lang="it-IT" altLang="zh-CN" sz="2000" dirty="0">
                <a:ea typeface="SimSun" panose="02010600030101010101" pitchFamily="2" charset="-122"/>
              </a:rPr>
              <a:t>PVLDB, 2(1):550–561, 2009.</a:t>
            </a:r>
          </a:p>
          <a:p>
            <a:r>
              <a:rPr lang="it-IT" altLang="zh-CN" sz="2000" dirty="0">
                <a:ea typeface="SimSun" panose="02010600030101010101" pitchFamily="2" charset="-122"/>
              </a:rPr>
              <a:t>Xin Luna Dong, Laure Berti-Equille, and Divesh Srivastava, “</a:t>
            </a:r>
            <a:r>
              <a:rPr lang="en-US" altLang="zh-CN" sz="2000" dirty="0">
                <a:ea typeface="SimSun" panose="02010600030101010101" pitchFamily="2" charset="-122"/>
              </a:rPr>
              <a:t>Truth discovery and copying detection in a dynamic world”, PVLDB, 2(1):562–573, 2009.</a:t>
            </a:r>
          </a:p>
          <a:p>
            <a:r>
              <a:rPr lang="en-US" altLang="zh-CN" sz="2000" dirty="0">
                <a:ea typeface="SimSun" panose="02010600030101010101" pitchFamily="2" charset="-122"/>
              </a:rPr>
              <a:t>Manish Gupta, </a:t>
            </a:r>
            <a:r>
              <a:rPr lang="en-US" altLang="zh-CN" sz="2000" dirty="0" err="1">
                <a:ea typeface="SimSun" panose="02010600030101010101" pitchFamily="2" charset="-122"/>
              </a:rPr>
              <a:t>Yizhou</a:t>
            </a:r>
            <a:r>
              <a:rPr lang="en-US" altLang="zh-CN" sz="2000" dirty="0">
                <a:ea typeface="SimSun" panose="02010600030101010101" pitchFamily="2" charset="-122"/>
              </a:rPr>
              <a:t> Sun, and Jiawei Han, “Trust Analysis with Clustering", WWW'11</a:t>
            </a:r>
          </a:p>
          <a:p>
            <a:r>
              <a:rPr lang="en-US" altLang="en-US" sz="2000" dirty="0" err="1"/>
              <a:t>Guo</a:t>
            </a:r>
            <a:r>
              <a:rPr lang="en-US" altLang="en-US" sz="2000" dirty="0"/>
              <a:t>-Jun Qi, </a:t>
            </a:r>
            <a:r>
              <a:rPr lang="en-US" altLang="en-US" sz="2000" dirty="0" err="1"/>
              <a:t>Charu</a:t>
            </a:r>
            <a:r>
              <a:rPr lang="en-US" altLang="en-US" sz="2000" dirty="0"/>
              <a:t> C. Aggarwal, Jiawei Han, and Thomas Huang, "Mining Collective Intelligence in Groups", Proc. of 2013 Int. Conf. on Word Wide Web (WWW'13), Rio de Janeiro, Brazil, May 2013.</a:t>
            </a:r>
          </a:p>
          <a:p>
            <a:r>
              <a:rPr lang="en-US" altLang="en-US" sz="2000" dirty="0"/>
              <a:t>Dong Wang, Lance Kaplan, and Tarek </a:t>
            </a:r>
            <a:r>
              <a:rPr lang="en-US" altLang="en-US" sz="2000" dirty="0" err="1"/>
              <a:t>Abdelzaher</a:t>
            </a:r>
            <a:r>
              <a:rPr lang="en-US" altLang="en-US" sz="2000" dirty="0"/>
              <a:t>, “On Truth Discovery in Social Sensing with Conflicting Observations: A Maximum Likelihood Estimation Approach”, </a:t>
            </a:r>
            <a:r>
              <a:rPr lang="en-US" altLang="en-US" sz="2000" dirty="0" smtClean="0"/>
              <a:t>ACM </a:t>
            </a:r>
            <a:r>
              <a:rPr lang="en-US" altLang="en-US" sz="2000" dirty="0"/>
              <a:t>Transaction on  Sensor Networks (TOSN)</a:t>
            </a:r>
          </a:p>
          <a:p>
            <a:r>
              <a:rPr lang="en-US" altLang="zh-CN" sz="2000" dirty="0" err="1">
                <a:ea typeface="SimSun" panose="02010600030101010101" pitchFamily="2" charset="-122"/>
              </a:rPr>
              <a:t>Xiaoxin</a:t>
            </a:r>
            <a:r>
              <a:rPr lang="en-US" altLang="zh-CN" sz="2000" dirty="0">
                <a:ea typeface="SimSun" panose="02010600030101010101" pitchFamily="2" charset="-122"/>
              </a:rPr>
              <a:t> Yin, Jiawei Han, and Philip S. Yu, “Truth Discovery with Multiple Conflicting Information Providers on the Web”, IEEE TKDE, 20(6):796-808, 2008</a:t>
            </a:r>
          </a:p>
          <a:p>
            <a:r>
              <a:rPr lang="en-US" altLang="en-US" sz="2000" dirty="0"/>
              <a:t>Bo Zhao, Benjamin I. P. Rubinstein, Jim </a:t>
            </a:r>
            <a:r>
              <a:rPr lang="en-US" altLang="en-US" sz="2000" dirty="0" err="1"/>
              <a:t>Gemmell</a:t>
            </a:r>
            <a:r>
              <a:rPr lang="en-US" altLang="en-US" sz="2000" dirty="0"/>
              <a:t>, and Jiawei Han, "A Bayesian Approach to Discovering Truth from Conflicting Sources for Data Integration",  PVLDB, 2012</a:t>
            </a:r>
          </a:p>
          <a:p>
            <a:r>
              <a:rPr lang="en-US" altLang="en-US" sz="2000" dirty="0"/>
              <a:t>Bo Zhao and Jiawei Han, "A Probabilistic Model for Estimating Real-Valued Truth from Conflicting Sources", Proc. of 10th Int. Workshop on Quality in </a:t>
            </a:r>
            <a:r>
              <a:rPr lang="en-US" altLang="en-US" sz="2000" dirty="0" smtClean="0"/>
              <a:t>Databases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(QDB'12</a:t>
            </a:r>
            <a:r>
              <a:rPr lang="en-US" altLang="en-US" sz="2000" dirty="0"/>
              <a:t>), Istanbul, Turkey, Aug. 2012.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20086"/>
            <a:ext cx="10463754" cy="495447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Motivation: Why Truth Finding?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TruthFinder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:  A Source-Claim-Object Network Framework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Truth Finding: Variations and Extensions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LTM: Latent Truth Model (Modeling Multi-Valued Truth and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Two-sided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Errors)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GTM: A Gaussian Truth Model for Finding Truth among Numerical Data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itchFamily="2" charset="-122"/>
              </a:rPr>
              <a:t>Conclusions and Future Research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8986690">
            <a:off x="8528869" y="2094577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00">
              <a:alpha val="67842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sz="4400" dirty="0"/>
              <a:t>Truth Validation by </a:t>
            </a:r>
            <a:r>
              <a:rPr lang="en-US" sz="4400" dirty="0" smtClean="0"/>
              <a:t>Info </a:t>
            </a:r>
            <a:r>
              <a:rPr lang="en-US" sz="4400" dirty="0"/>
              <a:t>Network Analysis</a:t>
            </a:r>
            <a:endParaRPr lang="en-US" sz="44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708615"/>
          </a:xfrm>
        </p:spPr>
        <p:txBody>
          <a:bodyPr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The </a:t>
            </a:r>
            <a:r>
              <a:rPr lang="en-US" altLang="zh-CN" sz="2400" dirty="0">
                <a:ea typeface="SimSun" panose="02010600030101010101" pitchFamily="2" charset="-122"/>
              </a:rPr>
              <a:t>trustworthiness problem of the web (according to a survey):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54% of Internet users trust news web sites most of time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26% for web sites that sell products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12% for blogs</a:t>
            </a:r>
          </a:p>
          <a:p>
            <a:r>
              <a:rPr lang="en-US" altLang="zh-CN" sz="2400" dirty="0" err="1">
                <a:ea typeface="SimSun" panose="02010600030101010101" pitchFamily="2" charset="-122"/>
              </a:rPr>
              <a:t>TruthFinder</a:t>
            </a:r>
            <a:r>
              <a:rPr lang="en-US" altLang="zh-CN" sz="2400" dirty="0">
                <a:ea typeface="SimSun" panose="02010600030101010101" pitchFamily="2" charset="-122"/>
              </a:rPr>
              <a:t>: Truth discovery on the Web by link analysis 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Among multiple conflict results, can we automatically identify which one is likely the true fact?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Veracity (conformity to truth): 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Given a large amount of conflicting information about many objects, provided by multiple web sites (or other information providers),  how to discover the true fact about each object?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Our </a:t>
            </a:r>
            <a:r>
              <a:rPr lang="en-US" altLang="zh-CN" sz="2400" dirty="0" smtClean="0">
                <a:ea typeface="SimSun" panose="02010600030101010101" pitchFamily="2" charset="-122"/>
              </a:rPr>
              <a:t>first work</a:t>
            </a:r>
            <a:r>
              <a:rPr lang="en-US" altLang="zh-CN" sz="2400" dirty="0">
                <a:ea typeface="SimSun" panose="02010600030101010101" pitchFamily="2" charset="-122"/>
              </a:rPr>
              <a:t>:  </a:t>
            </a:r>
            <a:r>
              <a:rPr lang="en-US" altLang="zh-CN" sz="2400" dirty="0" err="1">
                <a:ea typeface="SimSun" panose="02010600030101010101" pitchFamily="2" charset="-122"/>
              </a:rPr>
              <a:t>Xiaoxin</a:t>
            </a:r>
            <a:r>
              <a:rPr lang="en-US" altLang="zh-CN" sz="2400" dirty="0">
                <a:ea typeface="SimSun" panose="02010600030101010101" pitchFamily="2" charset="-122"/>
              </a:rPr>
              <a:t> Yin, Jiawei Han, Philip S. Yu, “Truth Discovery with Multiple Conflicting Information Providers on the Web”, TKDE’08</a:t>
            </a:r>
            <a:endParaRPr lang="en-US" altLang="zh-CN" sz="4800" dirty="0">
              <a:ea typeface="SimSun" panose="02010600030101010101" pitchFamily="2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dirty="0"/>
              <a:t>Conflicting Information on the Web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3740" y="1267160"/>
            <a:ext cx="10944519" cy="77845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Different websites often provide conflicting info. on a subject, e.g., Authors of </a:t>
            </a:r>
            <a:r>
              <a:rPr lang="en-US" altLang="zh-CN" i="1" dirty="0">
                <a:ea typeface="SimSun" panose="02010600030101010101" pitchFamily="2" charset="-122"/>
              </a:rPr>
              <a:t>“Rapid Contextual Design</a:t>
            </a:r>
            <a:r>
              <a:rPr lang="en-US" altLang="zh-CN" sz="2000" i="1" dirty="0">
                <a:ea typeface="SimSun" panose="02010600030101010101" pitchFamily="2" charset="-122"/>
              </a:rPr>
              <a:t>”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06778397"/>
              </p:ext>
            </p:extLst>
          </p:nvPr>
        </p:nvGraphicFramePr>
        <p:xfrm>
          <a:off x="2286000" y="2286001"/>
          <a:ext cx="7924800" cy="3846516"/>
        </p:xfrm>
        <a:graphic>
          <a:graphicData uri="http://schemas.openxmlformats.org/drawingml/2006/table">
            <a:tbl>
              <a:tblPr/>
              <a:tblGrid>
                <a:gridCol w="2057400"/>
                <a:gridCol w="5867400"/>
              </a:tblGrid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Online Store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Authors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Powell’s books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Holtzblatt, Karen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Barnes &amp; Noble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Karen Holtzblatt, Jessamyn Wendell, Shelley Wood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A1 Books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Karen Holtzblatt, Jessamyn Burns Wendell, Shelley Wood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Cornwall books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Holtzblatt-Karen, Wendell-Jessamyn Burns, Wood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Mellon’s books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Wendell, Jessamyn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Lakeside books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WENDELL, JESSAMYNHOLTZBLATT, KARENWOOD, SHELLEY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7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Blackwell online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Wendell,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Jessamyn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Holtzblatt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Karen, Wood, Shelley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3"/>
          <p:cNvSpPr>
            <a:spLocks noChangeArrowheads="1"/>
          </p:cNvSpPr>
          <p:nvPr/>
        </p:nvSpPr>
        <p:spPr bwMode="auto">
          <a:xfrm>
            <a:off x="2362200" y="3733800"/>
            <a:ext cx="7772400" cy="381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800">
              <a:solidFill>
                <a:srgbClr val="000000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4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4701"/>
            <a:ext cx="12192000" cy="725905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dirty="0"/>
              <a:t>Our Setting: Info. Network Analysis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3295" y="1299819"/>
            <a:ext cx="5980605" cy="1828309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Each object has a set of </a:t>
            </a:r>
            <a:r>
              <a:rPr lang="en-US" altLang="zh-CN" b="1" i="1" dirty="0">
                <a:ea typeface="SimSun" panose="02010600030101010101" pitchFamily="2" charset="-122"/>
              </a:rPr>
              <a:t>conflictive</a:t>
            </a:r>
            <a:r>
              <a:rPr lang="en-US" altLang="zh-CN" dirty="0">
                <a:ea typeface="SimSun" panose="02010600030101010101" pitchFamily="2" charset="-122"/>
              </a:rPr>
              <a:t> facts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E.g., different author names for a book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And each web site provides some facts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How to find the true fact for each object?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23900" y="1286759"/>
            <a:ext cx="4876800" cy="3200400"/>
            <a:chOff x="3657600" y="3200400"/>
            <a:chExt cx="4876800" cy="3200400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4038600" y="3733800"/>
              <a:ext cx="533400" cy="533400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6019800" y="37338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6019800" y="42672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6019800" y="48006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4038600" y="4419600"/>
              <a:ext cx="533400" cy="533400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4038600" y="5105400"/>
              <a:ext cx="533400" cy="533400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4038600" y="5781675"/>
              <a:ext cx="533400" cy="533400"/>
            </a:xfrm>
            <a:prstGeom prst="ellipse">
              <a:avLst/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600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</a:t>
              </a:r>
              <a:r>
                <a:rPr lang="en-US" altLang="zh-CN" sz="26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19800" y="5367338"/>
              <a:ext cx="457200" cy="50006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19800" y="5943600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657600" y="3200400"/>
              <a:ext cx="1447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Web sites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791200" y="3200400"/>
              <a:ext cx="914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Facts</a:t>
              </a: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7772400" y="4038600"/>
              <a:ext cx="457200" cy="457200"/>
            </a:xfrm>
            <a:prstGeom prst="ellipse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772400" y="5467350"/>
              <a:ext cx="457200" cy="476250"/>
            </a:xfrm>
            <a:prstGeom prst="ellipse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i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</a:t>
              </a:r>
              <a:r>
                <a:rPr lang="en-US" altLang="zh-CN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cxnSp>
          <p:nvCxnSpPr>
            <p:cNvPr id="20" name="AutoShape 17"/>
            <p:cNvCxnSpPr>
              <a:cxnSpLocks noChangeShapeType="1"/>
              <a:stCxn id="8" idx="6"/>
              <a:endCxn id="18" idx="2"/>
            </p:cNvCxnSpPr>
            <p:nvPr/>
          </p:nvCxnSpPr>
          <p:spPr bwMode="auto">
            <a:xfrm>
              <a:off x="6477000" y="3962400"/>
              <a:ext cx="12954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9" idx="6"/>
              <a:endCxn id="18" idx="2"/>
            </p:cNvCxnSpPr>
            <p:nvPr/>
          </p:nvCxnSpPr>
          <p:spPr bwMode="auto">
            <a:xfrm flipV="1">
              <a:off x="6477000" y="4267200"/>
              <a:ext cx="1295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9"/>
            <p:cNvCxnSpPr>
              <a:cxnSpLocks noChangeShapeType="1"/>
              <a:stCxn id="10" idx="6"/>
              <a:endCxn id="19" idx="2"/>
            </p:cNvCxnSpPr>
            <p:nvPr/>
          </p:nvCxnSpPr>
          <p:spPr bwMode="auto">
            <a:xfrm>
              <a:off x="6477000" y="5029201"/>
              <a:ext cx="1295400" cy="6762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0"/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>
              <a:off x="6477000" y="5618163"/>
              <a:ext cx="1295400" cy="87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"/>
            <p:cNvCxnSpPr>
              <a:cxnSpLocks noChangeShapeType="1"/>
              <a:stCxn id="15" idx="6"/>
              <a:endCxn id="19" idx="2"/>
            </p:cNvCxnSpPr>
            <p:nvPr/>
          </p:nvCxnSpPr>
          <p:spPr bwMode="auto">
            <a:xfrm flipV="1">
              <a:off x="6477000" y="5705476"/>
              <a:ext cx="1295400" cy="466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22"/>
            <p:cNvCxnSpPr>
              <a:cxnSpLocks noChangeShapeType="1"/>
              <a:stCxn id="7" idx="6"/>
              <a:endCxn id="8" idx="2"/>
            </p:cNvCxnSpPr>
            <p:nvPr/>
          </p:nvCxnSpPr>
          <p:spPr bwMode="auto">
            <a:xfrm flipV="1">
              <a:off x="4572000" y="3962400"/>
              <a:ext cx="1447800" cy="38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3"/>
            <p:cNvCxnSpPr>
              <a:cxnSpLocks noChangeShapeType="1"/>
              <a:stCxn id="7" idx="6"/>
              <a:endCxn id="14" idx="2"/>
            </p:cNvCxnSpPr>
            <p:nvPr/>
          </p:nvCxnSpPr>
          <p:spPr bwMode="auto">
            <a:xfrm>
              <a:off x="4572000" y="4000501"/>
              <a:ext cx="1447800" cy="16176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4"/>
            <p:cNvCxnSpPr>
              <a:cxnSpLocks noChangeShapeType="1"/>
              <a:stCxn id="11" idx="6"/>
              <a:endCxn id="14" idx="2"/>
            </p:cNvCxnSpPr>
            <p:nvPr/>
          </p:nvCxnSpPr>
          <p:spPr bwMode="auto">
            <a:xfrm>
              <a:off x="4572000" y="4686301"/>
              <a:ext cx="1447800" cy="9318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25"/>
            <p:cNvCxnSpPr>
              <a:cxnSpLocks noChangeShapeType="1"/>
              <a:stCxn id="12" idx="6"/>
              <a:endCxn id="15" idx="2"/>
            </p:cNvCxnSpPr>
            <p:nvPr/>
          </p:nvCxnSpPr>
          <p:spPr bwMode="auto">
            <a:xfrm>
              <a:off x="4572000" y="5372100"/>
              <a:ext cx="1447800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26"/>
            <p:cNvCxnSpPr>
              <a:cxnSpLocks noChangeShapeType="1"/>
              <a:stCxn id="13" idx="6"/>
              <a:endCxn id="10" idx="2"/>
            </p:cNvCxnSpPr>
            <p:nvPr/>
          </p:nvCxnSpPr>
          <p:spPr bwMode="auto">
            <a:xfrm flipV="1">
              <a:off x="4572000" y="5029201"/>
              <a:ext cx="1447800" cy="1019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11" idx="6"/>
              <a:endCxn id="9" idx="2"/>
            </p:cNvCxnSpPr>
            <p:nvPr/>
          </p:nvCxnSpPr>
          <p:spPr bwMode="auto">
            <a:xfrm flipV="1">
              <a:off x="4572000" y="4495800"/>
              <a:ext cx="1447800" cy="190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Text Box 28"/>
            <p:cNvSpPr txBox="1">
              <a:spLocks noChangeArrowheads="1"/>
            </p:cNvSpPr>
            <p:nvPr/>
          </p:nvSpPr>
          <p:spPr bwMode="auto">
            <a:xfrm>
              <a:off x="7315200" y="3200400"/>
              <a:ext cx="1219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8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Basic Heuristics for Problem Solving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27476"/>
            <a:ext cx="11057704" cy="5596054"/>
          </a:xfrm>
        </p:spPr>
        <p:txBody>
          <a:bodyPr/>
          <a:lstStyle/>
          <a:p>
            <a:pPr marL="609600" indent="-6096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zh-CN" sz="2400" dirty="0" smtClean="0">
                <a:ea typeface="SimSun" panose="02010600030101010101" pitchFamily="2" charset="-122"/>
              </a:rPr>
              <a:t>There </a:t>
            </a:r>
            <a:r>
              <a:rPr lang="en-US" altLang="zh-CN" sz="2400" dirty="0">
                <a:ea typeface="SimSun" panose="02010600030101010101" pitchFamily="2" charset="-122"/>
              </a:rPr>
              <a:t>is usually only one true fact for a property of an object</a:t>
            </a:r>
          </a:p>
          <a:p>
            <a:pPr marL="609600" indent="-6096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zh-CN" sz="2400" dirty="0">
                <a:ea typeface="SimSun" panose="02010600030101010101" pitchFamily="2" charset="-122"/>
              </a:rPr>
              <a:t>This true fact appears to be the same or similar on different web sites</a:t>
            </a:r>
          </a:p>
          <a:p>
            <a:pPr marL="990600" lvl="1" indent="-5334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E.g., “Jennifer </a:t>
            </a:r>
            <a:r>
              <a:rPr lang="en-US" altLang="zh-CN" sz="2400" dirty="0" err="1">
                <a:ea typeface="SimSun" panose="02010600030101010101" pitchFamily="2" charset="-122"/>
              </a:rPr>
              <a:t>Widom</a:t>
            </a:r>
            <a:r>
              <a:rPr lang="en-US" altLang="zh-CN" sz="2400" dirty="0">
                <a:ea typeface="SimSun" panose="02010600030101010101" pitchFamily="2" charset="-122"/>
              </a:rPr>
              <a:t>” vs. “J. </a:t>
            </a:r>
            <a:r>
              <a:rPr lang="en-US" altLang="zh-CN" sz="2400" dirty="0" err="1">
                <a:ea typeface="SimSun" panose="02010600030101010101" pitchFamily="2" charset="-122"/>
              </a:rPr>
              <a:t>Widom</a:t>
            </a:r>
            <a:r>
              <a:rPr lang="en-US" altLang="zh-CN" sz="2400" dirty="0">
                <a:ea typeface="SimSun" panose="02010600030101010101" pitchFamily="2" charset="-122"/>
              </a:rPr>
              <a:t>”</a:t>
            </a:r>
          </a:p>
          <a:p>
            <a:pPr marL="609600" indent="-6096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zh-CN" sz="2400" b="1" dirty="0">
                <a:solidFill>
                  <a:srgbClr val="003300"/>
                </a:solidFill>
                <a:ea typeface="SimSun" panose="02010600030101010101" pitchFamily="2" charset="-122"/>
              </a:rPr>
              <a:t>The false facts on different web sites are less likely to be the same or similar</a:t>
            </a:r>
          </a:p>
          <a:p>
            <a:pPr marL="990600" lvl="1" indent="-533400"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False facts are often introduced by random factors</a:t>
            </a:r>
          </a:p>
          <a:p>
            <a:pPr marL="609600" indent="-609600">
              <a:lnSpc>
                <a:spcPct val="150000"/>
              </a:lnSpc>
              <a:spcBef>
                <a:spcPct val="0"/>
              </a:spcBef>
              <a:buFontTx/>
              <a:buAutoNum type="arabicPeriod"/>
            </a:pPr>
            <a:r>
              <a:rPr lang="en-US" altLang="zh-CN" sz="2400" b="1" dirty="0">
                <a:solidFill>
                  <a:srgbClr val="003300"/>
                </a:solidFill>
                <a:ea typeface="SimSun" panose="02010600030101010101" pitchFamily="2" charset="-122"/>
              </a:rPr>
              <a:t>A web site that provides mostly true facts for many objects will likely provide true facts for other objects</a:t>
            </a:r>
          </a:p>
        </p:txBody>
      </p:sp>
    </p:spTree>
    <p:extLst>
      <p:ext uri="{BB962C8B-B14F-4D97-AF65-F5344CB8AC3E}">
        <p14:creationId xmlns:p14="http://schemas.microsoft.com/office/powerpoint/2010/main" val="17393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|10.5|4.1|7.3|8|4.6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uk">
  <a:themeElements>
    <a:clrScheme name="uk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u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k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21709</TotalTime>
  <Words>3361</Words>
  <Application>Microsoft Office PowerPoint</Application>
  <PresentationFormat>Custom</PresentationFormat>
  <Paragraphs>652</Paragraphs>
  <Slides>47</Slides>
  <Notes>40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Retrospect</vt:lpstr>
      <vt:lpstr>uk</vt:lpstr>
      <vt:lpstr>1_Office 主题</vt:lpstr>
      <vt:lpstr>2_Office 主题</vt:lpstr>
      <vt:lpstr>Clip</vt:lpstr>
      <vt:lpstr>Photo Editor Photo</vt:lpstr>
      <vt:lpstr>Equation</vt:lpstr>
      <vt:lpstr>Truth Discovery and Veracity Analysis</vt:lpstr>
      <vt:lpstr>PowerPoint Presentation</vt:lpstr>
      <vt:lpstr>Outline</vt:lpstr>
      <vt:lpstr>Why Truth Finding?</vt:lpstr>
      <vt:lpstr>Outline</vt:lpstr>
      <vt:lpstr>Truth Validation by Info Network Analysis</vt:lpstr>
      <vt:lpstr>Conflicting Information on the Web</vt:lpstr>
      <vt:lpstr>Our Setting: Info. Network Analysis</vt:lpstr>
      <vt:lpstr>Basic Heuristics for Problem Solving</vt:lpstr>
      <vt:lpstr>Overview of the TruthFinder Method</vt:lpstr>
      <vt:lpstr>Analogy to Authority-Hub Analysis</vt:lpstr>
      <vt:lpstr>Inference on Trustworthness</vt:lpstr>
      <vt:lpstr>Computation Model: t(w) and s(f)</vt:lpstr>
      <vt:lpstr>Experiments: Finding Truth of Facts</vt:lpstr>
      <vt:lpstr>Experiments: Trustable Info Providers</vt:lpstr>
      <vt:lpstr>PowerPoint Presentation</vt:lpstr>
      <vt:lpstr>Outline</vt:lpstr>
      <vt:lpstr>Mining Collective Intelligence in Groups: Latent Dirichlet Truth Discovery</vt:lpstr>
      <vt:lpstr>An Expectation Maximization Framework</vt:lpstr>
      <vt:lpstr>Generalized Fact-Finding: Considering Additional Information</vt:lpstr>
      <vt:lpstr>Truth Discovery and Copying Detection in a Dynamic World</vt:lpstr>
      <vt:lpstr>PowerPoint Presentation</vt:lpstr>
      <vt:lpstr>Outline</vt:lpstr>
      <vt:lpstr>From TruthFinder to Latent Truth Model (LTM)</vt:lpstr>
      <vt:lpstr>What Is Latent Truth Model?</vt:lpstr>
      <vt:lpstr>Challenge: Why Voting Does Not Work?</vt:lpstr>
      <vt:lpstr>Multiple Truths for Same Entities</vt:lpstr>
      <vt:lpstr>The Latent Truth Model</vt:lpstr>
      <vt:lpstr>Inferring Truth</vt:lpstr>
      <vt:lpstr>Incremental Truth Finding</vt:lpstr>
      <vt:lpstr>Experiments (Effectiveness)</vt:lpstr>
      <vt:lpstr>Experiments (Effectiveness) cont.</vt:lpstr>
      <vt:lpstr>Experiments (Efficiency)</vt:lpstr>
      <vt:lpstr>PowerPoint Presentation</vt:lpstr>
      <vt:lpstr>Outline</vt:lpstr>
      <vt:lpstr>Estimating Real-Valued Truth from Conflicting Sources</vt:lpstr>
      <vt:lpstr>Automatic Finding of True Real Values</vt:lpstr>
      <vt:lpstr>Intuition: Normalization vs. Outliers</vt:lpstr>
      <vt:lpstr>Normalization and Outlier Detection</vt:lpstr>
      <vt:lpstr>GTM: Truth Generation Mechanism</vt:lpstr>
      <vt:lpstr>Inference</vt:lpstr>
      <vt:lpstr>EM Algorithm</vt:lpstr>
      <vt:lpstr>Experiments on Edit History of Wikipedia</vt:lpstr>
      <vt:lpstr>Outline</vt:lpstr>
      <vt:lpstr>PowerPoint Presentation</vt:lpstr>
      <vt:lpstr>Conclusions</vt:lpstr>
      <vt:lpstr>Selected References on Truth Analysis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946</cp:revision>
  <cp:lastPrinted>2015-07-14T15:54:57Z</cp:lastPrinted>
  <dcterms:created xsi:type="dcterms:W3CDTF">2014-06-02T15:06:14Z</dcterms:created>
  <dcterms:modified xsi:type="dcterms:W3CDTF">2017-03-30T14:20:53Z</dcterms:modified>
</cp:coreProperties>
</file>